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313" r:id="rId2"/>
    <p:sldId id="297" r:id="rId3"/>
    <p:sldId id="272" r:id="rId4"/>
    <p:sldId id="258" r:id="rId5"/>
    <p:sldId id="267" r:id="rId6"/>
    <p:sldId id="257" r:id="rId7"/>
    <p:sldId id="260" r:id="rId8"/>
    <p:sldId id="274" r:id="rId9"/>
    <p:sldId id="275" r:id="rId10"/>
    <p:sldId id="276" r:id="rId11"/>
    <p:sldId id="311" r:id="rId12"/>
    <p:sldId id="312" r:id="rId13"/>
    <p:sldId id="278" r:id="rId14"/>
    <p:sldId id="309" r:id="rId15"/>
    <p:sldId id="268" r:id="rId16"/>
    <p:sldId id="279" r:id="rId17"/>
    <p:sldId id="280" r:id="rId18"/>
    <p:sldId id="281" r:id="rId19"/>
    <p:sldId id="282" r:id="rId20"/>
    <p:sldId id="283" r:id="rId21"/>
    <p:sldId id="269" r:id="rId22"/>
    <p:sldId id="287" r:id="rId23"/>
    <p:sldId id="288" r:id="rId24"/>
    <p:sldId id="302" r:id="rId25"/>
    <p:sldId id="303" r:id="rId26"/>
    <p:sldId id="305" r:id="rId27"/>
    <p:sldId id="290" r:id="rId28"/>
    <p:sldId id="270" r:id="rId29"/>
    <p:sldId id="292" r:id="rId30"/>
    <p:sldId id="295" r:id="rId31"/>
    <p:sldId id="296" r:id="rId32"/>
    <p:sldId id="284" r:id="rId33"/>
    <p:sldId id="286" r:id="rId34"/>
    <p:sldId id="285" r:id="rId35"/>
    <p:sldId id="310" r:id="rId36"/>
    <p:sldId id="262" r:id="rId37"/>
    <p:sldId id="26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me" initials="h"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31" autoAdjust="0"/>
    <p:restoredTop sz="86092" autoAdjust="0"/>
  </p:normalViewPr>
  <p:slideViewPr>
    <p:cSldViewPr>
      <p:cViewPr varScale="1">
        <p:scale>
          <a:sx n="64" d="100"/>
          <a:sy n="64" d="100"/>
        </p:scale>
        <p:origin x="-7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4-16T10:05:33.239" idx="2">
    <p:pos x="5088" y="528"/>
    <p:text>Need to update this with arrows, and the bottom corner boxes are incorrect.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4-16T11:40:30.976" idx="9">
    <p:pos x="10" y="10"/>
    <p:text>fix this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B5756-2C18-4247-81C9-9BD7A49CE60C}" type="datetimeFigureOut">
              <a:rPr lang="en-US" smtClean="0"/>
              <a:pPr/>
              <a:t>4/17/2013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37C33-84B4-4D9D-8FD1-2599BF2FCF73}" type="slidenum">
              <a:rPr lang="en-US" smtClean="0"/>
              <a:pPr/>
              <a:t>‹#›</a:t>
            </a:fld>
            <a:endParaRPr lang="en-US"/>
          </a:p>
        </p:txBody>
      </p:sp>
    </p:spTree>
    <p:extLst>
      <p:ext uri="{BB962C8B-B14F-4D97-AF65-F5344CB8AC3E}">
        <p14:creationId xmlns:p14="http://schemas.microsoft.com/office/powerpoint/2010/main" xmlns="" val="18583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37C33-84B4-4D9D-8FD1-2599BF2FCF73}" type="slidenum">
              <a:rPr lang="en-US" smtClean="0"/>
              <a:pPr/>
              <a:t>3</a:t>
            </a:fld>
            <a:endParaRPr lang="en-US"/>
          </a:p>
        </p:txBody>
      </p:sp>
    </p:spTree>
    <p:extLst>
      <p:ext uri="{BB962C8B-B14F-4D97-AF65-F5344CB8AC3E}">
        <p14:creationId xmlns:p14="http://schemas.microsoft.com/office/powerpoint/2010/main" xmlns="" val="416083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14Hz </a:t>
            </a:r>
            <a:r>
              <a:rPr lang="en-US" dirty="0" err="1" smtClean="0"/>
              <a:t>opticom</a:t>
            </a:r>
            <a:r>
              <a:rPr lang="en-US" dirty="0" smtClean="0"/>
              <a:t> signal only needs to be detected.</a:t>
            </a:r>
            <a:r>
              <a:rPr lang="en-US" baseline="0" dirty="0" smtClean="0"/>
              <a:t> The authentication codes will not be decoded.</a:t>
            </a:r>
          </a:p>
          <a:p>
            <a:r>
              <a:rPr lang="en-US" baseline="0" dirty="0" smtClean="0"/>
              <a:t>The receiver will be located in the bottom of the mirror in a small IR transparent enclosure as shown</a:t>
            </a:r>
          </a:p>
          <a:p>
            <a:endParaRPr lang="en-US" dirty="0"/>
          </a:p>
        </p:txBody>
      </p:sp>
      <p:sp>
        <p:nvSpPr>
          <p:cNvPr id="4" name="Slide Number Placeholder 3"/>
          <p:cNvSpPr>
            <a:spLocks noGrp="1"/>
          </p:cNvSpPr>
          <p:nvPr>
            <p:ph type="sldNum" sz="quarter" idx="10"/>
          </p:nvPr>
        </p:nvSpPr>
        <p:spPr/>
        <p:txBody>
          <a:bodyPr/>
          <a:lstStyle/>
          <a:p>
            <a:fld id="{4E7CB263-29D9-4CC6-8C92-1B329034EB56}"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enable transistor</a:t>
            </a:r>
            <a:r>
              <a:rPr lang="en-US" baseline="0" dirty="0" smtClean="0"/>
              <a:t> toggling, about every second.</a:t>
            </a:r>
            <a:endParaRPr lang="en-US" dirty="0" smtClean="0"/>
          </a:p>
          <a:p>
            <a:endParaRPr lang="en-US" dirty="0" smtClean="0"/>
          </a:p>
          <a:p>
            <a:r>
              <a:rPr lang="en-US" dirty="0" smtClean="0"/>
              <a:t>Here is a block diagram of the IR receiver portion of </a:t>
            </a:r>
            <a:r>
              <a:rPr lang="en-US" dirty="0" err="1" smtClean="0"/>
              <a:t>mirrormate</a:t>
            </a:r>
            <a:endParaRPr lang="en-US" dirty="0" smtClean="0"/>
          </a:p>
          <a:p>
            <a:r>
              <a:rPr lang="en-US" dirty="0" smtClean="0"/>
              <a:t>See</a:t>
            </a:r>
            <a:r>
              <a:rPr lang="en-US" baseline="0" dirty="0" smtClean="0"/>
              <a:t> the two receivers blah </a:t>
            </a:r>
            <a:r>
              <a:rPr lang="en-US" baseline="0" dirty="0" err="1" smtClean="0"/>
              <a:t>blah</a:t>
            </a:r>
            <a:endParaRPr lang="en-US" baseline="0" dirty="0" smtClean="0"/>
          </a:p>
          <a:p>
            <a:endParaRPr lang="en-US" baseline="0" dirty="0" smtClean="0"/>
          </a:p>
          <a:p>
            <a:r>
              <a:rPr lang="en-US" baseline="0" dirty="0" smtClean="0"/>
              <a:t>If we need more time talk about optics, lack there of</a:t>
            </a:r>
            <a:endParaRPr lang="en-US" dirty="0"/>
          </a:p>
        </p:txBody>
      </p:sp>
      <p:sp>
        <p:nvSpPr>
          <p:cNvPr id="4" name="Slide Number Placeholder 3"/>
          <p:cNvSpPr>
            <a:spLocks noGrp="1"/>
          </p:cNvSpPr>
          <p:nvPr>
            <p:ph type="sldNum" sz="quarter" idx="10"/>
          </p:nvPr>
        </p:nvSpPr>
        <p:spPr/>
        <p:txBody>
          <a:bodyPr/>
          <a:lstStyle/>
          <a:p>
            <a:fld id="{4E7CB263-29D9-4CC6-8C92-1B329034EB56}"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err="1" smtClean="0"/>
              <a:t>Ebay</a:t>
            </a:r>
            <a:r>
              <a:rPr lang="en-US" baseline="0" dirty="0" smtClean="0"/>
              <a:t> part, paid about 8 dollars shipped. We found a seller from New York</a:t>
            </a:r>
          </a:p>
          <a:p>
            <a:pPr marL="171450" indent="-171450">
              <a:buFont typeface="Arial" pitchFamily="34" charset="0"/>
              <a:buChar char="•"/>
            </a:pPr>
            <a:r>
              <a:rPr lang="en-US" baseline="0" dirty="0" smtClean="0"/>
              <a:t>2.0 doesn’t have enhanced data rate but will work </a:t>
            </a:r>
          </a:p>
          <a:p>
            <a:pPr marL="171450" indent="-171450">
              <a:buFont typeface="Arial" pitchFamily="34" charset="0"/>
              <a:buChar char="•"/>
            </a:pPr>
            <a:r>
              <a:rPr lang="en-US" dirty="0" smtClean="0"/>
              <a:t>Supposed to work out of the box in a rs232 configuration. The TX and RX pins on the chip will be wired directly into our</a:t>
            </a:r>
            <a:r>
              <a:rPr lang="en-US" baseline="0" dirty="0" smtClean="0"/>
              <a:t> PIC microcontroller</a:t>
            </a:r>
          </a:p>
          <a:p>
            <a:pPr marL="171450" indent="-171450">
              <a:buFont typeface="Arial" pitchFamily="34" charset="0"/>
              <a:buChar char="•"/>
            </a:pPr>
            <a:r>
              <a:rPr lang="en-US" baseline="0" dirty="0" smtClean="0"/>
              <a:t>Chinese part made by a Chinese company. Some of the documentation is in fragmented and half translated English</a:t>
            </a:r>
            <a:endParaRPr lang="en-US" dirty="0"/>
          </a:p>
        </p:txBody>
      </p:sp>
      <p:sp>
        <p:nvSpPr>
          <p:cNvPr id="4" name="Slide Number Placeholder 3"/>
          <p:cNvSpPr>
            <a:spLocks noGrp="1"/>
          </p:cNvSpPr>
          <p:nvPr>
            <p:ph type="sldNum" sz="quarter" idx="10"/>
          </p:nvPr>
        </p:nvSpPr>
        <p:spPr/>
        <p:txBody>
          <a:bodyPr/>
          <a:lstStyle/>
          <a:p>
            <a:fld id="{6B5ABFFB-EB92-4C0F-A11A-2ED05C443E9D}" type="slidenum">
              <a:rPr lang="en-US" smtClean="0"/>
              <a:pPr/>
              <a:t>22</a:t>
            </a:fld>
            <a:endParaRPr lang="en-US"/>
          </a:p>
        </p:txBody>
      </p:sp>
    </p:spTree>
    <p:extLst>
      <p:ext uri="{BB962C8B-B14F-4D97-AF65-F5344CB8AC3E}">
        <p14:creationId xmlns:p14="http://schemas.microsoft.com/office/powerpoint/2010/main" xmlns="" val="236372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above diagram is how we’re going to </a:t>
            </a:r>
            <a:r>
              <a:rPr lang="en-US" dirty="0" smtClean="0"/>
              <a:t>connect the Bluetooth module to the PIC microcontroller</a:t>
            </a:r>
          </a:p>
          <a:p>
            <a:r>
              <a:rPr lang="en-US" dirty="0" smtClean="0"/>
              <a:t>The configuration on the right is used to change settings</a:t>
            </a:r>
            <a:r>
              <a:rPr lang="en-US" baseline="0" dirty="0" smtClean="0"/>
              <a:t> on the adapter. For instance, resetting the adapter, or changing the modes</a:t>
            </a:r>
            <a:endParaRPr lang="en-US" dirty="0"/>
          </a:p>
        </p:txBody>
      </p:sp>
      <p:sp>
        <p:nvSpPr>
          <p:cNvPr id="4" name="Slide Number Placeholder 3"/>
          <p:cNvSpPr>
            <a:spLocks noGrp="1"/>
          </p:cNvSpPr>
          <p:nvPr>
            <p:ph type="sldNum" sz="quarter" idx="10"/>
          </p:nvPr>
        </p:nvSpPr>
        <p:spPr/>
        <p:txBody>
          <a:bodyPr/>
          <a:lstStyle/>
          <a:p>
            <a:fld id="{6B5ABFFB-EB92-4C0F-A11A-2ED05C443E9D}" type="slidenum">
              <a:rPr lang="en-US" smtClean="0"/>
              <a:pPr/>
              <a:t>23</a:t>
            </a:fld>
            <a:endParaRPr lang="en-US"/>
          </a:p>
        </p:txBody>
      </p:sp>
    </p:spTree>
    <p:extLst>
      <p:ext uri="{BB962C8B-B14F-4D97-AF65-F5344CB8AC3E}">
        <p14:creationId xmlns:p14="http://schemas.microsoft.com/office/powerpoint/2010/main" xmlns="" val="2409494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How’s it’s interfaced</a:t>
            </a:r>
            <a:r>
              <a:rPr lang="en-US" baseline="0" dirty="0" smtClean="0"/>
              <a:t> and </a:t>
            </a:r>
            <a:r>
              <a:rPr lang="en-US" baseline="0" dirty="0" err="1" smtClean="0"/>
              <a:t>layed</a:t>
            </a:r>
            <a:r>
              <a:rPr lang="en-US" baseline="0" dirty="0" smtClean="0"/>
              <a:t> out in the rear view mirror. Assumed to be </a:t>
            </a:r>
            <a:r>
              <a:rPr lang="en-US" baseline="0" dirty="0" err="1" smtClean="0"/>
              <a:t>horzontal</a:t>
            </a:r>
            <a:r>
              <a:rPr lang="en-US" baseline="0" dirty="0" smtClean="0"/>
              <a:t>, so we were able to calculate direction with just the x and y coordinates. </a:t>
            </a:r>
            <a:endParaRPr lang="en-US" dirty="0"/>
          </a:p>
        </p:txBody>
      </p:sp>
      <p:sp>
        <p:nvSpPr>
          <p:cNvPr id="4" name="Slide Number Placeholder 3"/>
          <p:cNvSpPr>
            <a:spLocks noGrp="1"/>
          </p:cNvSpPr>
          <p:nvPr>
            <p:ph type="sldNum" sz="quarter" idx="10"/>
          </p:nvPr>
        </p:nvSpPr>
        <p:spPr/>
        <p:txBody>
          <a:bodyPr/>
          <a:lstStyle/>
          <a:p>
            <a:fld id="{D3537C33-84B4-4D9D-8FD1-2599BF2FCF73}" type="slidenum">
              <a:rPr lang="en-US" smtClean="0"/>
              <a:pPr/>
              <a:t>24</a:t>
            </a:fld>
            <a:endParaRPr lang="en-US"/>
          </a:p>
        </p:txBody>
      </p:sp>
    </p:spTree>
    <p:extLst>
      <p:ext uri="{BB962C8B-B14F-4D97-AF65-F5344CB8AC3E}">
        <p14:creationId xmlns:p14="http://schemas.microsoft.com/office/powerpoint/2010/main" xmlns="" val="3676046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picture of how it’s setup in the</a:t>
            </a:r>
            <a:r>
              <a:rPr lang="en-US" baseline="0" dirty="0" smtClean="0"/>
              <a:t> rear view mirror</a:t>
            </a:r>
            <a:endParaRPr lang="en-US" dirty="0"/>
          </a:p>
        </p:txBody>
      </p:sp>
      <p:sp>
        <p:nvSpPr>
          <p:cNvPr id="4" name="Slide Number Placeholder 3"/>
          <p:cNvSpPr>
            <a:spLocks noGrp="1"/>
          </p:cNvSpPr>
          <p:nvPr>
            <p:ph type="sldNum" sz="quarter" idx="10"/>
          </p:nvPr>
        </p:nvSpPr>
        <p:spPr/>
        <p:txBody>
          <a:bodyPr/>
          <a:lstStyle/>
          <a:p>
            <a:fld id="{D3537C33-84B4-4D9D-8FD1-2599BF2FCF73}" type="slidenum">
              <a:rPr lang="en-US" smtClean="0"/>
              <a:pPr/>
              <a:t>25</a:t>
            </a:fld>
            <a:endParaRPr lang="en-US"/>
          </a:p>
        </p:txBody>
      </p:sp>
    </p:spTree>
    <p:extLst>
      <p:ext uri="{BB962C8B-B14F-4D97-AF65-F5344CB8AC3E}">
        <p14:creationId xmlns:p14="http://schemas.microsoft.com/office/powerpoint/2010/main" xmlns="" val="4258875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37C33-84B4-4D9D-8FD1-2599BF2FCF73}" type="slidenum">
              <a:rPr lang="en-US" smtClean="0"/>
              <a:pPr/>
              <a:t>26</a:t>
            </a:fld>
            <a:endParaRPr lang="en-US"/>
          </a:p>
        </p:txBody>
      </p:sp>
    </p:spTree>
    <p:extLst>
      <p:ext uri="{BB962C8B-B14F-4D97-AF65-F5344CB8AC3E}">
        <p14:creationId xmlns:p14="http://schemas.microsoft.com/office/powerpoint/2010/main" xmlns="" val="2067354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chose these phones because</a:t>
            </a:r>
            <a:r>
              <a:rPr lang="en-US" baseline="0" dirty="0" smtClean="0"/>
              <a:t> these were the phones we had laying around. Both run Android 2.3. Android 2.3 is a slightly older version of Android but for the purpose of this app, it will work fine. Both run Bluetooth v2.1 which is backwards compatible with the </a:t>
            </a:r>
            <a:r>
              <a:rPr lang="en-US" baseline="0" dirty="0" err="1" smtClean="0"/>
              <a:t>bluetooth</a:t>
            </a:r>
            <a:r>
              <a:rPr lang="en-US" baseline="0" dirty="0" smtClean="0"/>
              <a:t> chips we picked, which are v2.0</a:t>
            </a:r>
          </a:p>
          <a:p>
            <a:endParaRPr lang="en-US" baseline="0" dirty="0" smtClean="0"/>
          </a:p>
          <a:p>
            <a:r>
              <a:rPr lang="en-US" baseline="0" dirty="0" smtClean="0"/>
              <a:t>The phones we chose to run our Android app are listed here. The Motorola photon 4g and the Motorola Defy. We chose these phones because to be honest, these were the phones we had laying around. They both run Android 2.3. They’re running somewhat older versions of Android but they will work perfectly to run our application. Both have the same version of </a:t>
            </a:r>
            <a:r>
              <a:rPr lang="en-US" baseline="0" dirty="0" err="1" smtClean="0"/>
              <a:t>bluetooth</a:t>
            </a:r>
            <a:r>
              <a:rPr lang="en-US" baseline="0" dirty="0" smtClean="0"/>
              <a:t> which is v2.1. Even though these phones have a newer version of </a:t>
            </a:r>
            <a:r>
              <a:rPr lang="en-US" baseline="0" dirty="0" err="1" smtClean="0"/>
              <a:t>bluetooth</a:t>
            </a:r>
            <a:r>
              <a:rPr lang="en-US" baseline="0" dirty="0" smtClean="0"/>
              <a:t> than the </a:t>
            </a:r>
            <a:r>
              <a:rPr lang="en-US" baseline="0" dirty="0" err="1" smtClean="0"/>
              <a:t>bluetooth</a:t>
            </a:r>
            <a:r>
              <a:rPr lang="en-US" baseline="0" dirty="0" smtClean="0"/>
              <a:t> module we chose, they’re backwards </a:t>
            </a:r>
            <a:r>
              <a:rPr lang="en-US" baseline="0" dirty="0" err="1" smtClean="0"/>
              <a:t>compatable</a:t>
            </a:r>
            <a:r>
              <a:rPr lang="en-US" baseline="0" dirty="0" smtClean="0"/>
              <a:t> which shouldn’t give us any issues.</a:t>
            </a:r>
            <a:r>
              <a:rPr lang="en-US" baseline="0" dirty="0"/>
              <a:t> </a:t>
            </a:r>
            <a:r>
              <a:rPr lang="en-US" baseline="0" dirty="0" smtClean="0"/>
              <a:t>The screen sizes are a 4.3 inches for the photon and 3.7 for the Defy.</a:t>
            </a:r>
          </a:p>
        </p:txBody>
      </p:sp>
      <p:sp>
        <p:nvSpPr>
          <p:cNvPr id="4" name="Slide Number Placeholder 3"/>
          <p:cNvSpPr>
            <a:spLocks noGrp="1"/>
          </p:cNvSpPr>
          <p:nvPr>
            <p:ph type="sldNum" sz="quarter" idx="10"/>
          </p:nvPr>
        </p:nvSpPr>
        <p:spPr/>
        <p:txBody>
          <a:bodyPr/>
          <a:lstStyle/>
          <a:p>
            <a:fld id="{6B5ABFFB-EB92-4C0F-A11A-2ED05C443E9D}" type="slidenum">
              <a:rPr lang="en-US" smtClean="0"/>
              <a:pPr/>
              <a:t>27</a:t>
            </a:fld>
            <a:endParaRPr lang="en-US"/>
          </a:p>
        </p:txBody>
      </p:sp>
    </p:spTree>
    <p:extLst>
      <p:ext uri="{BB962C8B-B14F-4D97-AF65-F5344CB8AC3E}">
        <p14:creationId xmlns:p14="http://schemas.microsoft.com/office/powerpoint/2010/main" xmlns="" val="2362787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Google’s Distance Matrix API is what is used for the route calculation from one </a:t>
            </a:r>
            <a:r>
              <a:rPr lang="en-US" baseline="0" dirty="0" err="1" smtClean="0"/>
              <a:t>latLong</a:t>
            </a:r>
            <a:r>
              <a:rPr lang="en-US" baseline="0" dirty="0" smtClean="0"/>
              <a:t> to another. Done externally via a request to </a:t>
            </a:r>
            <a:r>
              <a:rPr lang="en-US" baseline="0" dirty="0" err="1" smtClean="0"/>
              <a:t>googles</a:t>
            </a:r>
            <a:r>
              <a:rPr lang="en-US" baseline="0" dirty="0" smtClean="0"/>
              <a:t> servers</a:t>
            </a:r>
          </a:p>
          <a:p>
            <a:r>
              <a:rPr lang="en-US" baseline="0" dirty="0" smtClean="0"/>
              <a:t>Request is returned as a JSON (</a:t>
            </a:r>
            <a:r>
              <a:rPr lang="en-US" baseline="0" dirty="0" err="1" smtClean="0"/>
              <a:t>Javascript</a:t>
            </a:r>
            <a:r>
              <a:rPr lang="en-US" baseline="0" dirty="0" smtClean="0"/>
              <a:t> object) that is then parsed by the app</a:t>
            </a:r>
          </a:p>
          <a:p>
            <a:r>
              <a:rPr lang="en-US" baseline="0" dirty="0" smtClean="0"/>
              <a:t>Maps Android API allows for the surrounding area map to be displayed</a:t>
            </a:r>
          </a:p>
          <a:p>
            <a:r>
              <a:rPr lang="en-US" baseline="0" dirty="0" smtClean="0"/>
              <a:t>Bluetooth API was the reason for the change in development phones from 2.2 to 2.3. MirrorMate uses an “Insecure” connection which just means that you don’t need to enter authentication from both sides. Only authentication from the application is required.</a:t>
            </a:r>
            <a:endParaRPr lang="en-US" dirty="0"/>
          </a:p>
        </p:txBody>
      </p:sp>
      <p:sp>
        <p:nvSpPr>
          <p:cNvPr id="4" name="Slide Number Placeholder 3"/>
          <p:cNvSpPr>
            <a:spLocks noGrp="1"/>
          </p:cNvSpPr>
          <p:nvPr>
            <p:ph type="sldNum" sz="quarter" idx="10"/>
          </p:nvPr>
        </p:nvSpPr>
        <p:spPr/>
        <p:txBody>
          <a:bodyPr/>
          <a:lstStyle/>
          <a:p>
            <a:fld id="{D3537C33-84B4-4D9D-8FD1-2599BF2FCF73}"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Elaborate on 6V for</a:t>
            </a:r>
            <a:r>
              <a:rPr lang="en-US" baseline="0" dirty="0" smtClean="0"/>
              <a:t> beacon power</a:t>
            </a:r>
            <a:endParaRPr lang="en-US" dirty="0"/>
          </a:p>
        </p:txBody>
      </p:sp>
      <p:sp>
        <p:nvSpPr>
          <p:cNvPr id="4" name="Slide Number Placeholder 3"/>
          <p:cNvSpPr>
            <a:spLocks noGrp="1"/>
          </p:cNvSpPr>
          <p:nvPr>
            <p:ph type="sldNum" sz="quarter" idx="10"/>
          </p:nvPr>
        </p:nvSpPr>
        <p:spPr/>
        <p:txBody>
          <a:bodyPr/>
          <a:lstStyle/>
          <a:p>
            <a:fld id="{D3537C33-84B4-4D9D-8FD1-2599BF2FCF73}"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 slide</a:t>
            </a:r>
          </a:p>
          <a:p>
            <a:r>
              <a:rPr lang="en-US" dirty="0" smtClean="0"/>
              <a:t>Talking Points:</a:t>
            </a:r>
          </a:p>
          <a:p>
            <a:r>
              <a:rPr lang="en-US" dirty="0" smtClean="0"/>
              <a:t>-Mention how emergency vehicles can change intersection lights. We are using this system… Be</a:t>
            </a:r>
            <a:r>
              <a:rPr lang="en-US" baseline="0" dirty="0" smtClean="0"/>
              <a:t> sure to say that we will explain the system in detail in the IR section</a:t>
            </a:r>
          </a:p>
          <a:p>
            <a:r>
              <a:rPr lang="en-US" baseline="0" dirty="0" smtClean="0"/>
              <a:t>-Place the IR beacon in construction and school zones to notify drivers</a:t>
            </a:r>
          </a:p>
          <a:p>
            <a:r>
              <a:rPr lang="en-US" baseline="0" dirty="0" smtClean="0"/>
              <a:t>-Will be displayed mirror and the mobile device</a:t>
            </a:r>
          </a:p>
          <a:p>
            <a:r>
              <a:rPr lang="en-US" baseline="0" dirty="0" smtClean="0"/>
              <a:t>-It’s better to look at the rearview mirror than looking down at your phone on your knee every 6 seconds.</a:t>
            </a:r>
            <a:endParaRPr lang="en-US" dirty="0"/>
          </a:p>
        </p:txBody>
      </p:sp>
      <p:sp>
        <p:nvSpPr>
          <p:cNvPr id="4" name="Slide Number Placeholder 3"/>
          <p:cNvSpPr>
            <a:spLocks noGrp="1"/>
          </p:cNvSpPr>
          <p:nvPr>
            <p:ph type="sldNum" sz="quarter" idx="10"/>
          </p:nvPr>
        </p:nvSpPr>
        <p:spPr/>
        <p:txBody>
          <a:bodyPr/>
          <a:lstStyle/>
          <a:p>
            <a:fld id="{D3537C33-84B4-4D9D-8FD1-2599BF2FCF73}" type="slidenum">
              <a:rPr lang="en-US" smtClean="0"/>
              <a:pPr/>
              <a:t>4</a:t>
            </a:fld>
            <a:endParaRPr lang="en-US"/>
          </a:p>
        </p:txBody>
      </p:sp>
    </p:spTree>
    <p:extLst>
      <p:ext uri="{BB962C8B-B14F-4D97-AF65-F5344CB8AC3E}">
        <p14:creationId xmlns:p14="http://schemas.microsoft.com/office/powerpoint/2010/main" xmlns="" val="2799309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LED</a:t>
            </a:r>
            <a:r>
              <a:rPr lang="en-US" baseline="0" dirty="0" smtClean="0"/>
              <a:t> type had a longer distance but a smaller beam width (10 degrees) so we combined it with another LED type that had a slightly shorter distance but wider beam pattern (30 degrees).</a:t>
            </a:r>
          </a:p>
          <a:p>
            <a:r>
              <a:rPr lang="en-US" baseline="0" dirty="0" smtClean="0"/>
              <a:t>TSOP we chose was “noise-cancelling” which we verified in both indoor and outdoor environments.</a:t>
            </a:r>
          </a:p>
          <a:p>
            <a:r>
              <a:rPr lang="en-US" baseline="0" dirty="0" smtClean="0"/>
              <a:t>Optimal range was determined to be 950 feet. We tried really hard to get to 1000 but it wasn’t happening. This testing took place at dusk and dark.</a:t>
            </a:r>
          </a:p>
          <a:p>
            <a:r>
              <a:rPr lang="en-US" baseline="0" dirty="0" smtClean="0"/>
              <a:t>Compass default will not show a heading, so if none of the compass values exceed the threshold for a valid signal the compass sometimes will be blank. This was left in as a feature, so as to ensure it should not send an incorrect direction, and often can be solved by verifying the z axis is pointing directly vertical.</a:t>
            </a:r>
            <a:endParaRPr lang="en-US" dirty="0" smtClean="0"/>
          </a:p>
        </p:txBody>
      </p:sp>
      <p:sp>
        <p:nvSpPr>
          <p:cNvPr id="4" name="Slide Number Placeholder 3"/>
          <p:cNvSpPr>
            <a:spLocks noGrp="1"/>
          </p:cNvSpPr>
          <p:nvPr>
            <p:ph type="sldNum" sz="quarter" idx="10"/>
          </p:nvPr>
        </p:nvSpPr>
        <p:spPr/>
        <p:txBody>
          <a:bodyPr/>
          <a:lstStyle/>
          <a:p>
            <a:fld id="{D3537C33-84B4-4D9D-8FD1-2599BF2FCF73}" type="slidenum">
              <a:rPr lang="en-US" smtClean="0"/>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actually have an </a:t>
            </a:r>
            <a:r>
              <a:rPr lang="en-US" dirty="0" err="1" smtClean="0"/>
              <a:t>opticom</a:t>
            </a:r>
            <a:r>
              <a:rPr lang="en-US" dirty="0" smtClean="0"/>
              <a:t> so we fudged</a:t>
            </a:r>
            <a:r>
              <a:rPr lang="en-US" baseline="0" dirty="0" smtClean="0"/>
              <a:t> it with the beacon</a:t>
            </a:r>
          </a:p>
          <a:p>
            <a:endParaRPr lang="en-US" dirty="0" smtClean="0"/>
          </a:p>
          <a:p>
            <a:endParaRPr lang="en-US" dirty="0" smtClean="0"/>
          </a:p>
          <a:p>
            <a:r>
              <a:rPr lang="en-US" dirty="0" smtClean="0"/>
              <a:t>We don’t ever work on our project</a:t>
            </a:r>
          </a:p>
          <a:p>
            <a:r>
              <a:rPr lang="en-US" dirty="0" smtClean="0"/>
              <a:t>We faked 1441 pages last semester</a:t>
            </a:r>
          </a:p>
          <a:p>
            <a:r>
              <a:rPr lang="en-US" dirty="0" smtClean="0"/>
              <a:t>We </a:t>
            </a:r>
            <a:r>
              <a:rPr lang="en-US" dirty="0" err="1" smtClean="0"/>
              <a:t>arent</a:t>
            </a:r>
            <a:r>
              <a:rPr lang="en-US" dirty="0" smtClean="0"/>
              <a:t> very good at typing on the fly</a:t>
            </a:r>
          </a:p>
          <a:p>
            <a:r>
              <a:rPr lang="en-US" dirty="0" smtClean="0"/>
              <a:t>Ryan is the only one typing</a:t>
            </a:r>
          </a:p>
          <a:p>
            <a:r>
              <a:rPr lang="en-US" dirty="0" smtClean="0"/>
              <a:t>Matt loves drawing pictures</a:t>
            </a:r>
          </a:p>
          <a:p>
            <a:r>
              <a:rPr lang="en-US" dirty="0" smtClean="0"/>
              <a:t>Jake loves shiny things</a:t>
            </a:r>
          </a:p>
          <a:p>
            <a:r>
              <a:rPr lang="en-US" dirty="0" smtClean="0"/>
              <a:t>Jerome is a cool guy</a:t>
            </a:r>
          </a:p>
          <a:p>
            <a:r>
              <a:rPr lang="en-US" dirty="0" smtClean="0"/>
              <a:t>IR RANGE WE CAN TALK ABOUT THIS FOREVERERERR</a:t>
            </a:r>
          </a:p>
          <a:p>
            <a:r>
              <a:rPr lang="en-US" dirty="0" smtClean="0"/>
              <a:t>Interfacing Android API with Bluetooth hardware</a:t>
            </a:r>
          </a:p>
          <a:p>
            <a:r>
              <a:rPr lang="en-US" dirty="0" smtClean="0"/>
              <a:t>Interfacing LCD with everything</a:t>
            </a:r>
          </a:p>
          <a:p>
            <a:endParaRPr lang="en-US" dirty="0"/>
          </a:p>
        </p:txBody>
      </p:sp>
      <p:sp>
        <p:nvSpPr>
          <p:cNvPr id="4" name="Slide Number Placeholder 3"/>
          <p:cNvSpPr>
            <a:spLocks noGrp="1"/>
          </p:cNvSpPr>
          <p:nvPr>
            <p:ph type="sldNum" sz="quarter" idx="10"/>
          </p:nvPr>
        </p:nvSpPr>
        <p:spPr/>
        <p:txBody>
          <a:bodyPr/>
          <a:lstStyle/>
          <a:p>
            <a:fld id="{D3537C33-84B4-4D9D-8FD1-2599BF2FCF73}" type="slidenum">
              <a:rPr lang="en-US" smtClean="0"/>
              <a:pPr/>
              <a:t>36</a:t>
            </a:fld>
            <a:endParaRPr lang="en-US"/>
          </a:p>
        </p:txBody>
      </p:sp>
    </p:spTree>
    <p:extLst>
      <p:ext uri="{BB962C8B-B14F-4D97-AF65-F5344CB8AC3E}">
        <p14:creationId xmlns:p14="http://schemas.microsoft.com/office/powerpoint/2010/main" xmlns="" val="382804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a:t>
            </a:r>
            <a:r>
              <a:rPr lang="en-US" baseline="0" dirty="0" smtClean="0"/>
              <a:t> second slide)</a:t>
            </a:r>
            <a:endParaRPr lang="en-US" dirty="0" smtClean="0"/>
          </a:p>
          <a:p>
            <a:r>
              <a:rPr lang="en-US" dirty="0" smtClean="0"/>
              <a:t>Here’s another picture to show a better simulation of what the final product will look like on a rearview mirror</a:t>
            </a:r>
          </a:p>
        </p:txBody>
      </p:sp>
      <p:sp>
        <p:nvSpPr>
          <p:cNvPr id="4" name="Slide Number Placeholder 3"/>
          <p:cNvSpPr>
            <a:spLocks noGrp="1"/>
          </p:cNvSpPr>
          <p:nvPr>
            <p:ph type="sldNum" sz="quarter" idx="10"/>
          </p:nvPr>
        </p:nvSpPr>
        <p:spPr/>
        <p:txBody>
          <a:bodyPr/>
          <a:lstStyle/>
          <a:p>
            <a:fld id="{D3537C33-84B4-4D9D-8FD1-2599BF2FCF73}" type="slidenum">
              <a:rPr lang="en-US" smtClean="0"/>
              <a:pPr/>
              <a:t>5</a:t>
            </a:fld>
            <a:endParaRPr lang="en-US"/>
          </a:p>
        </p:txBody>
      </p:sp>
    </p:spTree>
    <p:extLst>
      <p:ext uri="{BB962C8B-B14F-4D97-AF65-F5344CB8AC3E}">
        <p14:creationId xmlns:p14="http://schemas.microsoft.com/office/powerpoint/2010/main" xmlns="" val="39031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minute)</a:t>
            </a:r>
          </a:p>
          <a:p>
            <a:r>
              <a:rPr lang="en-US" baseline="0" dirty="0" smtClean="0"/>
              <a:t>High level must mention each subsystem of the project and how it works together. Give a brief explanation of each subsystem</a:t>
            </a:r>
            <a:endParaRPr lang="en-US" dirty="0"/>
          </a:p>
        </p:txBody>
      </p:sp>
      <p:sp>
        <p:nvSpPr>
          <p:cNvPr id="4" name="Slide Number Placeholder 3"/>
          <p:cNvSpPr>
            <a:spLocks noGrp="1"/>
          </p:cNvSpPr>
          <p:nvPr>
            <p:ph type="sldNum" sz="quarter" idx="10"/>
          </p:nvPr>
        </p:nvSpPr>
        <p:spPr/>
        <p:txBody>
          <a:bodyPr/>
          <a:lstStyle/>
          <a:p>
            <a:fld id="{D3537C33-84B4-4D9D-8FD1-2599BF2FCF73}" type="slidenum">
              <a:rPr lang="en-US" smtClean="0"/>
              <a:pPr/>
              <a:t>6</a:t>
            </a:fld>
            <a:endParaRPr lang="en-US"/>
          </a:p>
        </p:txBody>
      </p:sp>
    </p:spTree>
    <p:extLst>
      <p:ext uri="{BB962C8B-B14F-4D97-AF65-F5344CB8AC3E}">
        <p14:creationId xmlns:p14="http://schemas.microsoft.com/office/powerpoint/2010/main" xmlns="" val="387145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Segue slide</a:t>
            </a:r>
          </a:p>
          <a:p>
            <a:r>
              <a:rPr lang="en-US" dirty="0" smtClean="0"/>
              <a:t>Introduce</a:t>
            </a:r>
            <a:r>
              <a:rPr lang="en-US" baseline="0" dirty="0" smtClean="0"/>
              <a:t> Jerome to talk about the Display stuff </a:t>
            </a:r>
          </a:p>
          <a:p>
            <a:r>
              <a:rPr lang="en-US" baseline="0" dirty="0" smtClean="0"/>
              <a:t>(15 second slide)</a:t>
            </a:r>
            <a:endParaRPr lang="en-US" dirty="0"/>
          </a:p>
        </p:txBody>
      </p:sp>
      <p:sp>
        <p:nvSpPr>
          <p:cNvPr id="4" name="Slide Number Placeholder 3"/>
          <p:cNvSpPr>
            <a:spLocks noGrp="1"/>
          </p:cNvSpPr>
          <p:nvPr>
            <p:ph type="sldNum" sz="quarter" idx="10"/>
          </p:nvPr>
        </p:nvSpPr>
        <p:spPr/>
        <p:txBody>
          <a:bodyPr/>
          <a:lstStyle/>
          <a:p>
            <a:fld id="{D3537C33-84B4-4D9D-8FD1-2599BF2FCF73}" type="slidenum">
              <a:rPr lang="en-US" smtClean="0"/>
              <a:pPr/>
              <a:t>7</a:t>
            </a:fld>
            <a:endParaRPr lang="en-US"/>
          </a:p>
        </p:txBody>
      </p:sp>
    </p:spTree>
    <p:extLst>
      <p:ext uri="{BB962C8B-B14F-4D97-AF65-F5344CB8AC3E}">
        <p14:creationId xmlns:p14="http://schemas.microsoft.com/office/powerpoint/2010/main" xmlns="" val="247932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talk about</a:t>
            </a:r>
            <a:r>
              <a:rPr lang="en-US" baseline="0" dirty="0" smtClean="0"/>
              <a:t> features we aren’t using</a:t>
            </a:r>
          </a:p>
          <a:p>
            <a:r>
              <a:rPr lang="en-US" baseline="0" dirty="0" smtClean="0"/>
              <a:t>Say ‘Phase locked loop’</a:t>
            </a:r>
          </a:p>
          <a:p>
            <a:r>
              <a:rPr lang="en-US" baseline="0" dirty="0" smtClean="0"/>
              <a:t>Talk about ADC, 10 bit res, maybe say used for temperature thing</a:t>
            </a:r>
          </a:p>
          <a:p>
            <a:r>
              <a:rPr lang="en-US" baseline="0" dirty="0" smtClean="0"/>
              <a:t>Timer0 used for IR decoding</a:t>
            </a:r>
            <a:endParaRPr lang="en-US" dirty="0"/>
          </a:p>
        </p:txBody>
      </p:sp>
      <p:sp>
        <p:nvSpPr>
          <p:cNvPr id="4" name="Slide Number Placeholder 3"/>
          <p:cNvSpPr>
            <a:spLocks noGrp="1"/>
          </p:cNvSpPr>
          <p:nvPr>
            <p:ph type="sldNum" sz="quarter" idx="10"/>
          </p:nvPr>
        </p:nvSpPr>
        <p:spPr/>
        <p:txBody>
          <a:bodyPr/>
          <a:lstStyle/>
          <a:p>
            <a:fld id="{D3537C33-84B4-4D9D-8FD1-2599BF2FCF73}"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a:t>
            </a:r>
            <a:r>
              <a:rPr lang="en-US" baseline="0" dirty="0" smtClean="0"/>
              <a:t>I will describe a few IR systems and then explain how they will be used by </a:t>
            </a:r>
            <a:r>
              <a:rPr lang="en-US" baseline="0" dirty="0" err="1" smtClean="0"/>
              <a:t>mirrormate</a:t>
            </a:r>
            <a:r>
              <a:rPr lang="en-US" baseline="0" dirty="0" smtClean="0"/>
              <a:t>”</a:t>
            </a:r>
          </a:p>
          <a:p>
            <a:r>
              <a:rPr lang="en-US" baseline="0" dirty="0" smtClean="0"/>
              <a:t> - Here you can see the IR emitter inside the light bar that would be installed on the roof of a typical squad car (use laser beams)</a:t>
            </a:r>
          </a:p>
          <a:p>
            <a:r>
              <a:rPr lang="en-US" dirty="0" smtClean="0"/>
              <a:t> - Some</a:t>
            </a:r>
            <a:r>
              <a:rPr lang="en-US" baseline="0" dirty="0" smtClean="0"/>
              <a:t> of you may have seen these sensors mounted on stop lights (laser beams)</a:t>
            </a:r>
          </a:p>
          <a:p>
            <a:r>
              <a:rPr lang="en-US" baseline="0" dirty="0" smtClean="0"/>
              <a:t>- Datasheet says has a max range of about half mile.</a:t>
            </a:r>
          </a:p>
          <a:p>
            <a:r>
              <a:rPr lang="en-US" baseline="0" dirty="0" smtClean="0"/>
              <a:t>-  Authentication is achieved by encoding a vehicle identification number into the 14Hz IR carrier</a:t>
            </a:r>
            <a:endParaRPr lang="en-US" dirty="0"/>
          </a:p>
        </p:txBody>
      </p:sp>
      <p:sp>
        <p:nvSpPr>
          <p:cNvPr id="4" name="Slide Number Placeholder 3"/>
          <p:cNvSpPr>
            <a:spLocks noGrp="1"/>
          </p:cNvSpPr>
          <p:nvPr>
            <p:ph type="sldNum" sz="quarter" idx="10"/>
          </p:nvPr>
        </p:nvSpPr>
        <p:spPr/>
        <p:txBody>
          <a:bodyPr/>
          <a:lstStyle/>
          <a:p>
            <a:fld id="{4E7CB263-29D9-4CC6-8C92-1B329034EB56}"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doesn’t exist, we are</a:t>
            </a:r>
            <a:r>
              <a:rPr lang="en-US" baseline="0" dirty="0" smtClean="0"/>
              <a:t> making it, it came from our brains!</a:t>
            </a:r>
          </a:p>
          <a:p>
            <a:r>
              <a:rPr lang="en-US" baseline="0" dirty="0" smtClean="0"/>
              <a:t>Flexible mounting options, post, bob’s barricades, against a building</a:t>
            </a:r>
          </a:p>
          <a:p>
            <a:r>
              <a:rPr lang="en-US" baseline="0" dirty="0" smtClean="0"/>
              <a:t>Easily configurable via the buttons on the side, confirms configuration changes on 7 </a:t>
            </a:r>
            <a:r>
              <a:rPr lang="en-US" baseline="0" dirty="0" err="1" smtClean="0"/>
              <a:t>seg</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7CB263-29D9-4CC6-8C92-1B329034EB56}"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just under thousand, talk about different LED types</a:t>
            </a:r>
            <a:r>
              <a:rPr lang="en-US" baseline="0" dirty="0" smtClean="0"/>
              <a:t> used, TEST UNDER IDEAL CONDITIONS</a:t>
            </a:r>
            <a:endParaRPr lang="en-US" dirty="0" smtClean="0"/>
          </a:p>
          <a:p>
            <a:endParaRPr lang="en-US" dirty="0" smtClean="0"/>
          </a:p>
          <a:p>
            <a:r>
              <a:rPr lang="en-US" dirty="0" smtClean="0"/>
              <a:t>The protocol will be a mix between the RC-5 and</a:t>
            </a:r>
            <a:r>
              <a:rPr lang="en-US" baseline="0" dirty="0" smtClean="0"/>
              <a:t> NEC type remote control protocols. This ensures security through obscurity  and also ensures the beacons will not interfere with any existing devices.</a:t>
            </a:r>
          </a:p>
          <a:p>
            <a:endParaRPr lang="en-US" baseline="0" dirty="0" smtClean="0"/>
          </a:p>
          <a:p>
            <a:r>
              <a:rPr lang="en-US" baseline="0" dirty="0" smtClean="0"/>
              <a:t>The beacon will use 41 high power LED emitters and a MOSFET amplifier circuit</a:t>
            </a:r>
          </a:p>
          <a:p>
            <a:endParaRPr lang="en-US" baseline="0" dirty="0" smtClean="0"/>
          </a:p>
          <a:p>
            <a:r>
              <a:rPr lang="en-US" baseline="0" dirty="0" smtClean="0"/>
              <a:t>The beacon will operate on battery power, can be powered by construction vehicles, or by mains voltages.</a:t>
            </a:r>
            <a:endParaRPr lang="en-US" dirty="0"/>
          </a:p>
        </p:txBody>
      </p:sp>
      <p:sp>
        <p:nvSpPr>
          <p:cNvPr id="4" name="Slide Number Placeholder 3"/>
          <p:cNvSpPr>
            <a:spLocks noGrp="1"/>
          </p:cNvSpPr>
          <p:nvPr>
            <p:ph type="sldNum" sz="quarter" idx="10"/>
          </p:nvPr>
        </p:nvSpPr>
        <p:spPr/>
        <p:txBody>
          <a:bodyPr/>
          <a:lstStyle/>
          <a:p>
            <a:fld id="{4E7CB263-29D9-4CC6-8C92-1B329034EB56}"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pPr/>
              <a:t>4/17/2013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pPr/>
              <a:t>4/17/2013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pPr/>
              <a:t>4/17/2013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pPr/>
              <a:t>4/17/2013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pPr/>
              <a:t>4/17/2013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pPr/>
              <a:t>4/17/2013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4/17/2013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ideo" Target="file:///C:\Users\home\Desktop\Mirror%20Mate%20Commercial%201.av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1371600"/>
          <a:ext cx="8686800" cy="4717863"/>
        </p:xfrm>
        <a:graphic>
          <a:graphicData uri="http://schemas.openxmlformats.org/drawingml/2006/table">
            <a:tbl>
              <a:tblPr/>
              <a:tblGrid>
                <a:gridCol w="1981200"/>
                <a:gridCol w="6705600"/>
              </a:tblGrid>
              <a:tr h="838200">
                <a:tc>
                  <a:txBody>
                    <a:bodyPr/>
                    <a:lstStyle/>
                    <a:p>
                      <a:pPr marL="0" marR="0" algn="ctr">
                        <a:lnSpc>
                          <a:spcPct val="115000"/>
                        </a:lnSpc>
                        <a:spcBef>
                          <a:spcPts val="0"/>
                        </a:spcBef>
                        <a:spcAft>
                          <a:spcPts val="0"/>
                        </a:spcAft>
                      </a:pPr>
                      <a:r>
                        <a:rPr lang="en-US" sz="2200" b="1" dirty="0">
                          <a:solidFill>
                            <a:srgbClr val="FFFFFF"/>
                          </a:solidFill>
                          <a:latin typeface="Arial"/>
                          <a:ea typeface="Calibri"/>
                          <a:cs typeface="Arial"/>
                        </a:rPr>
                        <a:t>MirrorMate Display Color</a:t>
                      </a:r>
                      <a:endParaRPr lang="en-US" sz="2200" dirty="0">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2200" b="1" dirty="0">
                          <a:solidFill>
                            <a:srgbClr val="FFFFFF"/>
                          </a:solidFill>
                          <a:latin typeface="Arial"/>
                          <a:ea typeface="Calibri"/>
                          <a:cs typeface="Arial"/>
                        </a:rPr>
                        <a:t>Description</a:t>
                      </a:r>
                      <a:endParaRPr lang="en-US" sz="2200" dirty="0">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458734">
                <a:tc>
                  <a:txBody>
                    <a:bodyPr/>
                    <a:lstStyle/>
                    <a:p>
                      <a:pPr marL="0" marR="0" algn="ctr">
                        <a:lnSpc>
                          <a:spcPct val="115000"/>
                        </a:lnSpc>
                        <a:spcBef>
                          <a:spcPts val="0"/>
                        </a:spcBef>
                        <a:spcAft>
                          <a:spcPts val="0"/>
                        </a:spcAft>
                      </a:pPr>
                      <a:r>
                        <a:rPr lang="en-US" sz="2200" b="1" dirty="0">
                          <a:solidFill>
                            <a:srgbClr val="000000"/>
                          </a:solidFill>
                          <a:latin typeface="Calibri"/>
                          <a:ea typeface="Calibri"/>
                          <a:cs typeface="Calibri"/>
                        </a:rPr>
                        <a:t>RED</a:t>
                      </a:r>
                      <a:endParaRPr lang="en-US" sz="2200" dirty="0">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2200" dirty="0">
                          <a:latin typeface="Arial"/>
                          <a:ea typeface="Calibri"/>
                          <a:cs typeface="Arial"/>
                        </a:rPr>
                        <a:t>Emergency Vehicle is approaching</a:t>
                      </a:r>
                      <a:endParaRPr lang="en-US" sz="2200" dirty="0">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843595">
                <a:tc>
                  <a:txBody>
                    <a:bodyPr/>
                    <a:lstStyle/>
                    <a:p>
                      <a:pPr marL="0" marR="0" algn="ctr">
                        <a:lnSpc>
                          <a:spcPct val="115000"/>
                        </a:lnSpc>
                        <a:spcBef>
                          <a:spcPts val="0"/>
                        </a:spcBef>
                        <a:spcAft>
                          <a:spcPts val="0"/>
                        </a:spcAft>
                      </a:pPr>
                      <a:r>
                        <a:rPr lang="en-US" sz="2200" b="1" dirty="0">
                          <a:solidFill>
                            <a:srgbClr val="000000"/>
                          </a:solidFill>
                          <a:latin typeface="Calibri"/>
                          <a:ea typeface="Calibri"/>
                          <a:cs typeface="Calibri"/>
                        </a:rPr>
                        <a:t>YELLOW</a:t>
                      </a:r>
                      <a:endParaRPr lang="en-US" sz="2200" dirty="0">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200" dirty="0">
                          <a:latin typeface="Arial"/>
                          <a:ea typeface="Calibri"/>
                          <a:cs typeface="Arial"/>
                        </a:rPr>
                        <a:t>The vehicle is approaching a school </a:t>
                      </a:r>
                      <a:r>
                        <a:rPr lang="en-US" sz="2200" dirty="0" smtClean="0">
                          <a:latin typeface="Arial"/>
                          <a:ea typeface="Calibri"/>
                          <a:cs typeface="Arial"/>
                        </a:rPr>
                        <a:t>zone that has an altered speed limit.</a:t>
                      </a:r>
                      <a:endParaRPr lang="en-US" sz="2200" dirty="0">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857313">
                <a:tc>
                  <a:txBody>
                    <a:bodyPr/>
                    <a:lstStyle/>
                    <a:p>
                      <a:pPr marL="0" marR="0" algn="ctr">
                        <a:lnSpc>
                          <a:spcPct val="115000"/>
                        </a:lnSpc>
                        <a:spcBef>
                          <a:spcPts val="0"/>
                        </a:spcBef>
                        <a:spcAft>
                          <a:spcPts val="0"/>
                        </a:spcAft>
                      </a:pPr>
                      <a:r>
                        <a:rPr lang="en-US" sz="2200" b="1" dirty="0">
                          <a:solidFill>
                            <a:srgbClr val="000000"/>
                          </a:solidFill>
                          <a:latin typeface="Calibri"/>
                          <a:ea typeface="Calibri"/>
                          <a:cs typeface="Calibri"/>
                        </a:rPr>
                        <a:t>ORANGE</a:t>
                      </a:r>
                      <a:endParaRPr lang="en-US" sz="2200" dirty="0">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200" dirty="0">
                          <a:latin typeface="Arial"/>
                          <a:ea typeface="Calibri"/>
                          <a:cs typeface="Arial"/>
                        </a:rPr>
                        <a:t>The vehicle is approaching a construction </a:t>
                      </a:r>
                      <a:r>
                        <a:rPr lang="en-US" sz="2200" dirty="0" smtClean="0">
                          <a:latin typeface="Arial"/>
                          <a:ea typeface="Calibri"/>
                          <a:cs typeface="Arial"/>
                        </a:rPr>
                        <a:t>zone that has an altered speed limit.</a:t>
                      </a:r>
                      <a:endParaRPr lang="en-US" sz="2200" dirty="0">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834339">
                <a:tc>
                  <a:txBody>
                    <a:bodyPr/>
                    <a:lstStyle/>
                    <a:p>
                      <a:pPr marL="0" marR="0" algn="ctr">
                        <a:lnSpc>
                          <a:spcPct val="115000"/>
                        </a:lnSpc>
                        <a:spcBef>
                          <a:spcPts val="0"/>
                        </a:spcBef>
                        <a:spcAft>
                          <a:spcPts val="0"/>
                        </a:spcAft>
                      </a:pPr>
                      <a:r>
                        <a:rPr lang="en-US" sz="2200" b="1" dirty="0">
                          <a:solidFill>
                            <a:srgbClr val="000000"/>
                          </a:solidFill>
                          <a:latin typeface="Calibri"/>
                          <a:ea typeface="Calibri"/>
                          <a:cs typeface="Calibri"/>
                        </a:rPr>
                        <a:t>BLUE</a:t>
                      </a:r>
                      <a:endParaRPr lang="en-US" sz="2200" dirty="0">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200" dirty="0">
                          <a:latin typeface="Arial"/>
                          <a:ea typeface="Calibri"/>
                          <a:cs typeface="Arial"/>
                        </a:rPr>
                        <a:t>The vehicle is approaching a special event zone that has an altered speed limit.</a:t>
                      </a:r>
                      <a:endParaRPr lang="en-US" sz="2200" dirty="0">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noFill/>
                  </a:tcPr>
                </a:tc>
              </a:tr>
              <a:tr h="885682">
                <a:tc>
                  <a:txBody>
                    <a:bodyPr/>
                    <a:lstStyle/>
                    <a:p>
                      <a:pPr marL="0" marR="0" algn="ctr">
                        <a:lnSpc>
                          <a:spcPct val="115000"/>
                        </a:lnSpc>
                        <a:spcBef>
                          <a:spcPts val="0"/>
                        </a:spcBef>
                        <a:spcAft>
                          <a:spcPts val="0"/>
                        </a:spcAft>
                      </a:pPr>
                      <a:r>
                        <a:rPr lang="en-US" sz="2200" b="1" dirty="0" smtClean="0">
                          <a:solidFill>
                            <a:srgbClr val="000000"/>
                          </a:solidFill>
                          <a:latin typeface="Calibri"/>
                          <a:ea typeface="Calibri"/>
                          <a:cs typeface="Times New Roman"/>
                        </a:rPr>
                        <a:t>PURPLE</a:t>
                      </a:r>
                      <a:endParaRPr lang="en-US" sz="2200" dirty="0">
                        <a:latin typeface="Arial"/>
                        <a:ea typeface="Calibri"/>
                        <a:cs typeface="Times New Roman"/>
                      </a:endParaRPr>
                    </a:p>
                  </a:txBody>
                  <a:tcPr marL="68580" marR="68580"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nSpc>
                          <a:spcPct val="115000"/>
                        </a:lnSpc>
                        <a:spcBef>
                          <a:spcPts val="0"/>
                        </a:spcBef>
                        <a:spcAft>
                          <a:spcPts val="0"/>
                        </a:spcAft>
                      </a:pPr>
                      <a:r>
                        <a:rPr lang="en-US" sz="2200" dirty="0" smtClean="0">
                          <a:latin typeface="Arial"/>
                          <a:ea typeface="Calibri"/>
                          <a:cs typeface="Arial"/>
                        </a:rPr>
                        <a:t>The vehicle is approaching an</a:t>
                      </a:r>
                      <a:r>
                        <a:rPr lang="en-US" sz="2200" baseline="0" dirty="0" smtClean="0">
                          <a:latin typeface="Arial"/>
                          <a:ea typeface="Calibri"/>
                          <a:cs typeface="Arial"/>
                        </a:rPr>
                        <a:t> accident scene </a:t>
                      </a:r>
                      <a:r>
                        <a:rPr lang="en-US" sz="2200" dirty="0" smtClean="0">
                          <a:latin typeface="Arial"/>
                          <a:ea typeface="Calibri"/>
                          <a:cs typeface="Arial"/>
                        </a:rPr>
                        <a:t>that has an altered speed limit.</a:t>
                      </a:r>
                      <a:endParaRPr lang="en-US" sz="2200" dirty="0">
                        <a:latin typeface="Arial"/>
                        <a:ea typeface="Calibri"/>
                        <a:cs typeface="Times New Roman"/>
                      </a:endParaRPr>
                    </a:p>
                  </a:txBody>
                  <a:tcPr marL="68580" marR="68580"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xmlns="" val="3564368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 TTL Serial Interface</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134963" y="1905000"/>
            <a:ext cx="4009037" cy="4433888"/>
          </a:xfr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1249" y="2438400"/>
            <a:ext cx="5483272" cy="2667000"/>
          </a:xfrm>
        </p:spPr>
      </p:pic>
      <p:pic>
        <p:nvPicPr>
          <p:cNvPr id="8194" name="Picture 2" descr="C:\Users\Jerome\Pictures\usb cabl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5181600"/>
            <a:ext cx="4191000" cy="137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8714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19" y="1676400"/>
            <a:ext cx="8305800" cy="1143000"/>
          </a:xfrm>
        </p:spPr>
        <p:txBody>
          <a:bodyPr>
            <a:normAutofit fontScale="90000"/>
          </a:bodyPr>
          <a:lstStyle/>
          <a:p>
            <a:pPr>
              <a:lnSpc>
                <a:spcPct val="150000"/>
              </a:lnSpc>
            </a:pPr>
            <a:r>
              <a:rPr lang="en-US" dirty="0" smtClean="0"/>
              <a:t>Widgets</a:t>
            </a:r>
            <a:br>
              <a:rPr lang="en-US" dirty="0" smtClean="0"/>
            </a:br>
            <a:r>
              <a:rPr lang="en-US" sz="2100" b="1" dirty="0" smtClean="0">
                <a:solidFill>
                  <a:schemeClr val="tx1"/>
                </a:solidFill>
              </a:rPr>
              <a:t>BUTTON </a:t>
            </a:r>
            <a:r>
              <a:rPr lang="en-US" sz="2100" b="1" dirty="0">
                <a:solidFill>
                  <a:schemeClr val="tx1"/>
                </a:solidFill>
              </a:rPr>
              <a:t>{id} {X} {Y} {Width} {Height} {Options} {Align} {Radius} {Theme} {</a:t>
            </a:r>
            <a:r>
              <a:rPr lang="en-US" sz="2100" b="1" dirty="0" err="1">
                <a:solidFill>
                  <a:schemeClr val="tx1"/>
                </a:solidFill>
              </a:rPr>
              <a:t>StringID</a:t>
            </a:r>
            <a:r>
              <a:rPr lang="en-US" sz="2100" b="1" dirty="0">
                <a:solidFill>
                  <a:schemeClr val="tx1"/>
                </a:solidFill>
              </a:rPr>
              <a:t>}</a:t>
            </a:r>
            <a:r>
              <a:rPr lang="en-US" sz="2100" dirty="0">
                <a:solidFill>
                  <a:schemeClr val="tx1"/>
                </a:solidFill>
              </a:rPr>
              <a:t/>
            </a:r>
            <a:br>
              <a:rPr lang="en-US" sz="2100" dirty="0">
                <a:solidFill>
                  <a:schemeClr val="tx1"/>
                </a:solidFill>
              </a:rPr>
            </a:br>
            <a:r>
              <a:rPr lang="en-US" sz="2100" b="1" dirty="0" smtClean="0">
                <a:solidFill>
                  <a:schemeClr val="tx1"/>
                </a:solidFill>
              </a:rPr>
              <a:t>STRING </a:t>
            </a:r>
            <a:r>
              <a:rPr lang="en-US" sz="2100" b="1" dirty="0">
                <a:solidFill>
                  <a:schemeClr val="tx1"/>
                </a:solidFill>
              </a:rPr>
              <a:t>0 </a:t>
            </a:r>
            <a:r>
              <a:rPr lang="en-US" sz="2100" b="1" dirty="0" smtClean="0">
                <a:solidFill>
                  <a:schemeClr val="tx1"/>
                </a:solidFill>
              </a:rPr>
              <a:t>ON</a:t>
            </a:r>
            <a:r>
              <a:rPr lang="en-US" sz="2100" dirty="0">
                <a:solidFill>
                  <a:schemeClr val="tx1"/>
                </a:solidFill>
              </a:rPr>
              <a:t/>
            </a:r>
            <a:br>
              <a:rPr lang="en-US" sz="2100" dirty="0">
                <a:solidFill>
                  <a:schemeClr val="tx1"/>
                </a:solidFill>
              </a:rPr>
            </a:br>
            <a:r>
              <a:rPr lang="en-US" sz="2100" b="1" dirty="0">
                <a:solidFill>
                  <a:schemeClr val="tx1"/>
                </a:solidFill>
              </a:rPr>
              <a:t>BUTTON 1 10 10 100 100 1 0 10 2 </a:t>
            </a:r>
            <a:r>
              <a:rPr lang="en-US" sz="2100" b="1" dirty="0" smtClean="0">
                <a:solidFill>
                  <a:schemeClr val="tx1"/>
                </a:solidFill>
              </a:rPr>
              <a:t>0</a:t>
            </a:r>
            <a:endParaRPr lang="en-US" sz="2100" dirty="0">
              <a:solidFill>
                <a:schemeClr val="tx1"/>
              </a:solidFill>
            </a:endParaRPr>
          </a:p>
        </p:txBody>
      </p:sp>
      <p:pic>
        <p:nvPicPr>
          <p:cNvPr id="8194" name="Picture 2" descr="C:\Users\Jerome\Pictures\button imag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1032" y="3119516"/>
            <a:ext cx="3019425" cy="1514475"/>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C:\Users\Jerome\Pictures\ameter them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6562" y="3119516"/>
            <a:ext cx="1419225"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descr="C:\Users\Jerome\Pictures\checkbox them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3727" y="5580350"/>
            <a:ext cx="2238375" cy="5524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C:\Users\Jerome\Pictures\checkbox2 them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3725" y="4889744"/>
            <a:ext cx="2219325" cy="561975"/>
          </a:xfrm>
          <a:prstGeom prst="rect">
            <a:avLst/>
          </a:prstGeom>
          <a:noFill/>
          <a:extLst>
            <a:ext uri="{909E8E84-426E-40DD-AFC4-6F175D3DCCD1}">
              <a14:hiddenFill xmlns:a14="http://schemas.microsoft.com/office/drawing/2010/main" xmlns="">
                <a:solidFill>
                  <a:srgbClr val="FFFFFF"/>
                </a:solidFill>
              </a14:hiddenFill>
            </a:ext>
          </a:extLst>
        </p:spPr>
      </p:pic>
      <p:pic>
        <p:nvPicPr>
          <p:cNvPr id="8199" name="Picture 7" descr="C:\Users\Jerome\Pictures\dial theme.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0913" y="3148091"/>
            <a:ext cx="1504950" cy="1485900"/>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C:\Users\Jerome\Pictures\slider theme.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48401" y="6146766"/>
            <a:ext cx="2619374" cy="465859"/>
          </a:xfrm>
          <a:prstGeom prst="rect">
            <a:avLst/>
          </a:prstGeom>
          <a:noFill/>
          <a:extLst>
            <a:ext uri="{909E8E84-426E-40DD-AFC4-6F175D3DCCD1}">
              <a14:hiddenFill xmlns:a14="http://schemas.microsoft.com/office/drawing/2010/main" xmlns="">
                <a:solidFill>
                  <a:srgbClr val="FFFFFF"/>
                </a:solidFill>
              </a14:hiddenFill>
            </a:ext>
          </a:extLst>
        </p:spPr>
      </p:pic>
      <p:pic>
        <p:nvPicPr>
          <p:cNvPr id="8202" name="Picture 10" descr="C:\Users\Jerome\Pictures\dmeter.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35173" y="4889744"/>
            <a:ext cx="1845830" cy="580118"/>
          </a:xfrm>
          <a:prstGeom prst="rect">
            <a:avLst/>
          </a:prstGeom>
          <a:noFill/>
          <a:extLst>
            <a:ext uri="{909E8E84-426E-40DD-AFC4-6F175D3DCCD1}">
              <a14:hiddenFill xmlns:a14="http://schemas.microsoft.com/office/drawing/2010/main" xmlns="">
                <a:solidFill>
                  <a:srgbClr val="FFFFFF"/>
                </a:solidFill>
              </a14:hiddenFill>
            </a:ext>
          </a:extLst>
        </p:spPr>
      </p:pic>
      <p:pic>
        <p:nvPicPr>
          <p:cNvPr id="8203" name="Picture 11" descr="C:\Users\Jerome\Pictures\progress theme.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248401" y="5549571"/>
            <a:ext cx="2619374" cy="445469"/>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C:\Users\Jerome\Pictures\radio button theme.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956856" y="4889744"/>
            <a:ext cx="1485218" cy="1587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463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l="8594" t="18901" r="5469" b="19973"/>
          <a:stretch>
            <a:fillRect/>
          </a:stretch>
        </p:blipFill>
        <p:spPr bwMode="auto">
          <a:xfrm>
            <a:off x="228600" y="914400"/>
            <a:ext cx="8652387" cy="4876800"/>
          </a:xfrm>
          <a:prstGeom prst="rect">
            <a:avLst/>
          </a:prstGeom>
          <a:noFill/>
          <a:ln w="9525">
            <a:noFill/>
            <a:miter lim="800000"/>
            <a:headEnd/>
            <a:tailEnd/>
          </a:ln>
          <a:effectLst/>
        </p:spPr>
      </p:pic>
    </p:spTree>
    <p:extLst>
      <p:ext uri="{BB962C8B-B14F-4D97-AF65-F5344CB8AC3E}">
        <p14:creationId xmlns:p14="http://schemas.microsoft.com/office/powerpoint/2010/main" xmlns="" val="3038320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(PIC18F26K22)</a:t>
            </a:r>
            <a:endParaRPr lang="en-US" dirty="0"/>
          </a:p>
        </p:txBody>
      </p:sp>
      <p:sp>
        <p:nvSpPr>
          <p:cNvPr id="4" name="Content Placeholder 3"/>
          <p:cNvSpPr>
            <a:spLocks noGrp="1"/>
          </p:cNvSpPr>
          <p:nvPr>
            <p:ph sz="half" idx="2"/>
          </p:nvPr>
        </p:nvSpPr>
        <p:spPr>
          <a:xfrm>
            <a:off x="4038600" y="1920084"/>
            <a:ext cx="4953000" cy="4785515"/>
          </a:xfrm>
        </p:spPr>
        <p:txBody>
          <a:bodyPr>
            <a:normAutofit/>
          </a:bodyPr>
          <a:lstStyle/>
          <a:p>
            <a:r>
              <a:rPr lang="en-US" sz="2200" dirty="0">
                <a:latin typeface="Arial" pitchFamily="34" charset="0"/>
                <a:cs typeface="Arial" pitchFamily="34" charset="0"/>
              </a:rPr>
              <a:t>Operating voltage </a:t>
            </a:r>
            <a:endParaRPr lang="en-US" sz="2200" dirty="0" smtClean="0">
              <a:latin typeface="Arial" pitchFamily="34" charset="0"/>
              <a:cs typeface="Arial" pitchFamily="34" charset="0"/>
            </a:endParaRPr>
          </a:p>
          <a:p>
            <a:pPr lvl="1"/>
            <a:r>
              <a:rPr lang="en-US" sz="2200" dirty="0" smtClean="0">
                <a:latin typeface="Arial" pitchFamily="34" charset="0"/>
                <a:cs typeface="Arial" pitchFamily="34" charset="0"/>
              </a:rPr>
              <a:t>V</a:t>
            </a:r>
            <a:r>
              <a:rPr lang="en-US" sz="2200" baseline="-25000" dirty="0" smtClean="0">
                <a:latin typeface="Arial" pitchFamily="34" charset="0"/>
                <a:cs typeface="Arial" pitchFamily="34" charset="0"/>
              </a:rPr>
              <a:t>DD</a:t>
            </a:r>
            <a:r>
              <a:rPr lang="en-US" sz="2200" dirty="0" smtClean="0">
                <a:latin typeface="Arial" pitchFamily="34" charset="0"/>
                <a:cs typeface="Arial" pitchFamily="34" charset="0"/>
              </a:rPr>
              <a:t> =1.8 </a:t>
            </a:r>
            <a:r>
              <a:rPr lang="en-US" sz="2200" dirty="0">
                <a:latin typeface="Arial" pitchFamily="34" charset="0"/>
                <a:cs typeface="Arial" pitchFamily="34" charset="0"/>
              </a:rPr>
              <a:t>to </a:t>
            </a:r>
            <a:r>
              <a:rPr lang="en-US" sz="2200" dirty="0" smtClean="0">
                <a:latin typeface="Arial" pitchFamily="34" charset="0"/>
                <a:cs typeface="Arial" pitchFamily="34" charset="0"/>
              </a:rPr>
              <a:t>5.5V</a:t>
            </a:r>
          </a:p>
          <a:p>
            <a:pPr lvl="1"/>
            <a:r>
              <a:rPr lang="en-US" sz="2200" dirty="0" smtClean="0">
                <a:latin typeface="Arial" pitchFamily="34" charset="0"/>
                <a:cs typeface="Arial" pitchFamily="34" charset="0"/>
              </a:rPr>
              <a:t>Operating at 3.3V</a:t>
            </a:r>
            <a:endParaRPr lang="en-US" sz="2200" dirty="0">
              <a:latin typeface="Arial" pitchFamily="34" charset="0"/>
              <a:cs typeface="Arial" pitchFamily="34" charset="0"/>
            </a:endParaRPr>
          </a:p>
          <a:p>
            <a:r>
              <a:rPr lang="en-US" sz="2200" dirty="0">
                <a:latin typeface="Arial" pitchFamily="34" charset="0"/>
                <a:cs typeface="Arial" pitchFamily="34" charset="0"/>
              </a:rPr>
              <a:t>Program </a:t>
            </a:r>
            <a:r>
              <a:rPr lang="en-US" sz="2200" dirty="0" smtClean="0">
                <a:latin typeface="Arial" pitchFamily="34" charset="0"/>
                <a:cs typeface="Arial" pitchFamily="34" charset="0"/>
              </a:rPr>
              <a:t>memory </a:t>
            </a:r>
            <a:r>
              <a:rPr lang="en-US" sz="2200" dirty="0">
                <a:latin typeface="Arial" pitchFamily="34" charset="0"/>
                <a:cs typeface="Arial" pitchFamily="34" charset="0"/>
              </a:rPr>
              <a:t>f</a:t>
            </a:r>
            <a:r>
              <a:rPr lang="en-US" sz="2200" dirty="0" smtClean="0">
                <a:latin typeface="Arial" pitchFamily="34" charset="0"/>
                <a:cs typeface="Arial" pitchFamily="34" charset="0"/>
              </a:rPr>
              <a:t>lash 64KB</a:t>
            </a:r>
            <a:endParaRPr lang="en-US" sz="2200" dirty="0">
              <a:latin typeface="Arial" pitchFamily="34" charset="0"/>
              <a:cs typeface="Arial" pitchFamily="34" charset="0"/>
            </a:endParaRPr>
          </a:p>
          <a:p>
            <a:r>
              <a:rPr lang="en-US" sz="2200" dirty="0">
                <a:latin typeface="Arial" pitchFamily="34" charset="0"/>
                <a:cs typeface="Arial" pitchFamily="34" charset="0"/>
              </a:rPr>
              <a:t>16 MHz precision internal </a:t>
            </a:r>
            <a:r>
              <a:rPr lang="en-US" sz="2200" dirty="0" smtClean="0">
                <a:latin typeface="Arial" pitchFamily="34" charset="0"/>
                <a:cs typeface="Arial" pitchFamily="34" charset="0"/>
              </a:rPr>
              <a:t>oscillator</a:t>
            </a:r>
          </a:p>
          <a:p>
            <a:pPr lvl="1"/>
            <a:r>
              <a:rPr lang="en-US" sz="2200" dirty="0" smtClean="0">
                <a:latin typeface="Arial" pitchFamily="34" charset="0"/>
                <a:cs typeface="Arial" pitchFamily="34" charset="0"/>
              </a:rPr>
              <a:t>Operating at 64mHz using PLL</a:t>
            </a:r>
            <a:endParaRPr lang="en-US" sz="2200" dirty="0">
              <a:latin typeface="Arial" pitchFamily="34" charset="0"/>
              <a:cs typeface="Arial" pitchFamily="34" charset="0"/>
            </a:endParaRPr>
          </a:p>
          <a:p>
            <a:r>
              <a:rPr lang="en-US" sz="2200" dirty="0" smtClean="0">
                <a:latin typeface="Arial" pitchFamily="34" charset="0"/>
                <a:cs typeface="Arial" pitchFamily="34" charset="0"/>
              </a:rPr>
              <a:t>2 </a:t>
            </a:r>
            <a:r>
              <a:rPr lang="en-US" sz="2200" dirty="0">
                <a:latin typeface="Arial" pitchFamily="34" charset="0"/>
                <a:cs typeface="Arial" pitchFamily="34" charset="0"/>
              </a:rPr>
              <a:t>EUSART </a:t>
            </a:r>
            <a:r>
              <a:rPr lang="en-US" sz="2200" dirty="0" smtClean="0">
                <a:latin typeface="Arial" pitchFamily="34" charset="0"/>
                <a:cs typeface="Arial" pitchFamily="34" charset="0"/>
              </a:rPr>
              <a:t>ports</a:t>
            </a:r>
          </a:p>
          <a:p>
            <a:pPr lvl="1"/>
            <a:r>
              <a:rPr lang="en-US" sz="2200" dirty="0" smtClean="0">
                <a:latin typeface="Arial" pitchFamily="34" charset="0"/>
                <a:cs typeface="Arial" pitchFamily="34" charset="0"/>
              </a:rPr>
              <a:t>Utilizing TTL RS232</a:t>
            </a:r>
          </a:p>
          <a:p>
            <a:r>
              <a:rPr lang="en-US" dirty="0" smtClean="0">
                <a:latin typeface="Arial" pitchFamily="34" charset="0"/>
                <a:cs typeface="Arial" pitchFamily="34" charset="0"/>
              </a:rPr>
              <a:t>GPIO (I</a:t>
            </a:r>
            <a:r>
              <a:rPr lang="en-US" baseline="30000" dirty="0" smtClean="0">
                <a:latin typeface="Arial" pitchFamily="34" charset="0"/>
                <a:cs typeface="Arial" pitchFamily="34" charset="0"/>
              </a:rPr>
              <a:t>2</a:t>
            </a:r>
            <a:r>
              <a:rPr lang="en-US" dirty="0" smtClean="0">
                <a:latin typeface="Arial" pitchFamily="34" charset="0"/>
                <a:cs typeface="Arial" pitchFamily="34" charset="0"/>
              </a:rPr>
              <a:t>C interfacing)</a:t>
            </a:r>
          </a:p>
          <a:p>
            <a:r>
              <a:rPr lang="en-US" sz="2200" dirty="0" smtClean="0">
                <a:latin typeface="Arial" pitchFamily="34" charset="0"/>
                <a:cs typeface="Arial" pitchFamily="34" charset="0"/>
              </a:rPr>
              <a:t>Analog to digital converters</a:t>
            </a:r>
            <a:endParaRPr lang="en-US" sz="2200" dirty="0">
              <a:latin typeface="Arial" pitchFamily="34" charset="0"/>
              <a:cs typeface="Arial" pitchFamily="34" charset="0"/>
            </a:endParaRPr>
          </a:p>
          <a:p>
            <a:r>
              <a:rPr lang="en-US" sz="2400" dirty="0">
                <a:latin typeface="Arial" pitchFamily="34" charset="0"/>
                <a:cs typeface="Arial" pitchFamily="34" charset="0"/>
              </a:rPr>
              <a:t>16 bit timer0</a:t>
            </a:r>
          </a:p>
          <a:p>
            <a:pPr marL="0" indent="0">
              <a:buNone/>
            </a:pPr>
            <a:endParaRPr lang="en-US" sz="2400" dirty="0">
              <a:latin typeface="Arial" pitchFamily="34" charset="0"/>
              <a:cs typeface="Arial" pitchFamily="34" charset="0"/>
            </a:endParaRPr>
          </a:p>
          <a:p>
            <a:endParaRPr lang="en-US" dirty="0"/>
          </a:p>
        </p:txBody>
      </p:sp>
      <p:pic>
        <p:nvPicPr>
          <p:cNvPr id="717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564" y="2382019"/>
            <a:ext cx="3285104" cy="2951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635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76" y="457200"/>
            <a:ext cx="8229600" cy="1143000"/>
          </a:xfrm>
        </p:spPr>
        <p:txBody>
          <a:bodyPr>
            <a:normAutofit/>
          </a:bodyPr>
          <a:lstStyle/>
          <a:p>
            <a:r>
              <a:rPr lang="en-US" dirty="0" smtClean="0"/>
              <a:t>Infrared Systems</a:t>
            </a:r>
            <a:endParaRPr lang="en-US" dirty="0"/>
          </a:p>
        </p:txBody>
      </p:sp>
      <p:sp>
        <p:nvSpPr>
          <p:cNvPr id="5" name="Content Placeholder 4"/>
          <p:cNvSpPr txBox="1">
            <a:spLocks/>
          </p:cNvSpPr>
          <p:nvPr/>
        </p:nvSpPr>
        <p:spPr>
          <a:xfrm>
            <a:off x="2585824" y="6172200"/>
            <a:ext cx="4119776" cy="369531"/>
          </a:xfrm>
          <a:prstGeom prst="rect">
            <a:avLst/>
          </a:prstGeom>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US" dirty="0" smtClean="0"/>
              <a:t>Matt Simons</a:t>
            </a:r>
            <a:endParaRPr lang="en-US" dirty="0"/>
          </a:p>
        </p:txBody>
      </p:sp>
      <p:pic>
        <p:nvPicPr>
          <p:cNvPr id="29697" name="Picture 1" descr="C:\Users\home\Dropbox\Group 9, Senior Design\Images\mirror mate system image copy.jpg"/>
          <p:cNvPicPr>
            <a:picLocks noChangeAspect="1" noChangeArrowheads="1"/>
          </p:cNvPicPr>
          <p:nvPr/>
        </p:nvPicPr>
        <p:blipFill>
          <a:blip r:embed="rId2" cstate="print"/>
          <a:srcRect/>
          <a:stretch>
            <a:fillRect/>
          </a:stretch>
        </p:blipFill>
        <p:spPr bwMode="auto">
          <a:xfrm>
            <a:off x="1905000" y="1524000"/>
            <a:ext cx="5527675" cy="4422141"/>
          </a:xfrm>
          <a:prstGeom prst="rect">
            <a:avLst/>
          </a:prstGeom>
          <a:noFill/>
        </p:spPr>
      </p:pic>
      <p:sp>
        <p:nvSpPr>
          <p:cNvPr id="9" name="Oval 8"/>
          <p:cNvSpPr/>
          <p:nvPr/>
        </p:nvSpPr>
        <p:spPr>
          <a:xfrm>
            <a:off x="1676400" y="2895600"/>
            <a:ext cx="2286000" cy="2133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38600" y="4038600"/>
            <a:ext cx="2286000" cy="2057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What is </a:t>
            </a:r>
            <a:r>
              <a:rPr lang="en-US" dirty="0" err="1" smtClean="0"/>
              <a:t>Opticom</a:t>
            </a:r>
            <a:r>
              <a:rPr lang="en-US" dirty="0" smtClean="0"/>
              <a:t>?</a:t>
            </a:r>
            <a:endParaRPr lang="en-US" dirty="0"/>
          </a:p>
        </p:txBody>
      </p:sp>
      <p:sp>
        <p:nvSpPr>
          <p:cNvPr id="5" name="Content Placeholder 4"/>
          <p:cNvSpPr>
            <a:spLocks noGrp="1"/>
          </p:cNvSpPr>
          <p:nvPr>
            <p:ph sz="quarter" idx="2"/>
          </p:nvPr>
        </p:nvSpPr>
        <p:spPr>
          <a:xfrm>
            <a:off x="304800" y="1524000"/>
            <a:ext cx="4267200" cy="2057400"/>
          </a:xfrm>
        </p:spPr>
        <p:txBody>
          <a:bodyPr>
            <a:normAutofit fontScale="92500" lnSpcReduction="10000"/>
          </a:bodyPr>
          <a:lstStyle/>
          <a:p>
            <a:r>
              <a:rPr lang="en-US" dirty="0" err="1" smtClean="0">
                <a:latin typeface="Arial" pitchFamily="34" charset="0"/>
                <a:cs typeface="Arial" pitchFamily="34" charset="0"/>
              </a:rPr>
              <a:t>Opticom</a:t>
            </a:r>
            <a:r>
              <a:rPr lang="en-US" dirty="0" smtClean="0">
                <a:latin typeface="Arial" pitchFamily="34" charset="0"/>
                <a:cs typeface="Arial" pitchFamily="34" charset="0"/>
              </a:rPr>
              <a:t> is a traffic light preemption system currently used by emergency vehicles to quickly maneuver intersections</a:t>
            </a:r>
            <a:endParaRPr lang="en-US" dirty="0" smtClean="0"/>
          </a:p>
          <a:p>
            <a:r>
              <a:rPr lang="en-US" dirty="0" smtClean="0">
                <a:latin typeface="Arial" pitchFamily="34" charset="0"/>
                <a:cs typeface="Arial" pitchFamily="34" charset="0"/>
              </a:rPr>
              <a:t>Utilizes a powerful IR beacon mounted on the emergency vehicle</a:t>
            </a:r>
          </a:p>
        </p:txBody>
      </p:sp>
      <p:pic>
        <p:nvPicPr>
          <p:cNvPr id="8" name="Picture 7" descr="795-justice.jpg"/>
          <p:cNvPicPr/>
          <p:nvPr/>
        </p:nvPicPr>
        <p:blipFill>
          <a:blip r:embed="rId3" cstate="print"/>
          <a:stretch>
            <a:fillRect/>
          </a:stretch>
        </p:blipFill>
        <p:spPr>
          <a:xfrm>
            <a:off x="5184701" y="1295400"/>
            <a:ext cx="3425899" cy="2286000"/>
          </a:xfrm>
          <a:prstGeom prst="rect">
            <a:avLst/>
          </a:prstGeom>
        </p:spPr>
      </p:pic>
      <p:cxnSp>
        <p:nvCxnSpPr>
          <p:cNvPr id="1026" name="AutoShape 2"/>
          <p:cNvCxnSpPr>
            <a:cxnSpLocks noChangeShapeType="1"/>
          </p:cNvCxnSpPr>
          <p:nvPr/>
        </p:nvCxnSpPr>
        <p:spPr bwMode="auto">
          <a:xfrm>
            <a:off x="5292725" y="1770062"/>
            <a:ext cx="3241675" cy="0"/>
          </a:xfrm>
          <a:prstGeom prst="straightConnector1">
            <a:avLst/>
          </a:prstGeom>
          <a:noFill/>
          <a:ln w="28575">
            <a:solidFill>
              <a:srgbClr val="000000"/>
            </a:solidFill>
            <a:round/>
            <a:headEnd type="triangle" w="med" len="med"/>
            <a:tailEnd type="triangle" w="med" len="med"/>
          </a:ln>
        </p:spPr>
      </p:cxnSp>
      <p:sp>
        <p:nvSpPr>
          <p:cNvPr id="1027" name="Text Box 3"/>
          <p:cNvSpPr txBox="1">
            <a:spLocks noChangeArrowheads="1"/>
          </p:cNvSpPr>
          <p:nvPr/>
        </p:nvSpPr>
        <p:spPr bwMode="auto">
          <a:xfrm>
            <a:off x="6588125" y="1371600"/>
            <a:ext cx="806450" cy="271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2 ft.</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p:cNvPicPr/>
          <p:nvPr/>
        </p:nvPicPr>
        <p:blipFill>
          <a:blip r:embed="rId4" cstate="print"/>
          <a:srcRect l="53200" t="45280" r="11322" b="22552"/>
          <a:stretch>
            <a:fillRect/>
          </a:stretch>
        </p:blipFill>
        <p:spPr bwMode="auto">
          <a:xfrm>
            <a:off x="381000" y="3657600"/>
            <a:ext cx="3352800" cy="2743200"/>
          </a:xfrm>
          <a:prstGeom prst="rect">
            <a:avLst/>
          </a:prstGeom>
          <a:noFill/>
          <a:ln w="9525">
            <a:noFill/>
            <a:miter lim="800000"/>
            <a:headEnd/>
            <a:tailEnd/>
          </a:ln>
        </p:spPr>
      </p:pic>
      <p:sp>
        <p:nvSpPr>
          <p:cNvPr id="14" name="Content Placeholder 4"/>
          <p:cNvSpPr>
            <a:spLocks noGrp="1"/>
          </p:cNvSpPr>
          <p:nvPr>
            <p:ph sz="quarter" idx="2"/>
          </p:nvPr>
        </p:nvSpPr>
        <p:spPr>
          <a:xfrm>
            <a:off x="4724400" y="3886200"/>
            <a:ext cx="3733800" cy="2590800"/>
          </a:xfrm>
        </p:spPr>
        <p:txBody>
          <a:bodyPr>
            <a:normAutofit/>
          </a:bodyPr>
          <a:lstStyle/>
          <a:p>
            <a:endParaRPr lang="en-US" dirty="0" smtClean="0">
              <a:latin typeface="Arial" pitchFamily="34" charset="0"/>
              <a:cs typeface="Arial" pitchFamily="34" charset="0"/>
            </a:endParaRPr>
          </a:p>
          <a:p>
            <a:r>
              <a:rPr lang="en-US" sz="2000" dirty="0" smtClean="0">
                <a:latin typeface="Arial" pitchFamily="34" charset="0"/>
                <a:cs typeface="Arial" pitchFamily="34" charset="0"/>
              </a:rPr>
              <a:t>IR sensors are mounted on the traffic lights</a:t>
            </a:r>
          </a:p>
          <a:p>
            <a:r>
              <a:rPr lang="en-US" sz="2000" dirty="0" smtClean="0">
                <a:latin typeface="Arial" pitchFamily="34" charset="0"/>
                <a:cs typeface="Arial" pitchFamily="34" charset="0"/>
              </a:rPr>
              <a:t>14Hz frequency, newer systems feature authentication</a:t>
            </a:r>
            <a:endParaRPr lang="en-US" sz="2000" dirty="0">
              <a:latin typeface="Arial" pitchFamily="34" charset="0"/>
              <a:cs typeface="Arial" pitchFamily="34" charset="0"/>
            </a:endParaRPr>
          </a:p>
        </p:txBody>
      </p:sp>
      <p:sp>
        <p:nvSpPr>
          <p:cNvPr id="1029" name="Text Box 5"/>
          <p:cNvSpPr txBox="1">
            <a:spLocks noChangeArrowheads="1"/>
          </p:cNvSpPr>
          <p:nvPr/>
        </p:nvSpPr>
        <p:spPr bwMode="auto">
          <a:xfrm>
            <a:off x="1006475" y="5757446"/>
            <a:ext cx="2498725"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4 in.</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0" name="AutoShape 6"/>
          <p:cNvCxnSpPr>
            <a:cxnSpLocks noChangeShapeType="1"/>
          </p:cNvCxnSpPr>
          <p:nvPr/>
        </p:nvCxnSpPr>
        <p:spPr bwMode="auto">
          <a:xfrm>
            <a:off x="762000" y="5715000"/>
            <a:ext cx="1041987" cy="1588"/>
          </a:xfrm>
          <a:prstGeom prst="straightConnector1">
            <a:avLst/>
          </a:prstGeom>
          <a:noFill/>
          <a:ln w="28575">
            <a:solidFill>
              <a:srgbClr val="000000"/>
            </a:solidFill>
            <a:round/>
            <a:headEnd type="triangle" w="med" len="med"/>
            <a:tailEnd type="triangle" w="med" len="med"/>
          </a:ln>
        </p:spPr>
      </p:cxnSp>
    </p:spTree>
    <p:extLst>
      <p:ext uri="{BB962C8B-B14F-4D97-AF65-F5344CB8AC3E}">
        <p14:creationId xmlns:p14="http://schemas.microsoft.com/office/powerpoint/2010/main" xmlns="" val="1960593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Reduced speed zone beacon</a:t>
            </a:r>
            <a:endParaRPr lang="en-US" dirty="0"/>
          </a:p>
        </p:txBody>
      </p:sp>
      <p:sp>
        <p:nvSpPr>
          <p:cNvPr id="5" name="Content Placeholder 4"/>
          <p:cNvSpPr>
            <a:spLocks noGrp="1"/>
          </p:cNvSpPr>
          <p:nvPr>
            <p:ph sz="quarter" idx="2"/>
          </p:nvPr>
        </p:nvSpPr>
        <p:spPr>
          <a:xfrm>
            <a:off x="457200" y="1676400"/>
            <a:ext cx="5105400" cy="5032706"/>
          </a:xfrm>
        </p:spPr>
        <p:txBody>
          <a:bodyPr/>
          <a:lstStyle/>
          <a:p>
            <a:r>
              <a:rPr lang="en-US" dirty="0" smtClean="0">
                <a:latin typeface="Arial" pitchFamily="34" charset="0"/>
                <a:cs typeface="Arial" pitchFamily="34" charset="0"/>
              </a:rPr>
              <a:t>Placed in construction zones, school zones, accident scenes or anywhere a driving hazard exists</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User configurable via buttons and seven segment displays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Features alerts for school zones, construction zones, accident scenes, and special events.</a:t>
            </a:r>
            <a:endParaRPr lang="en-US" dirty="0">
              <a:latin typeface="Arial" pitchFamily="34" charset="0"/>
              <a:cs typeface="Arial" pitchFamily="34" charset="0"/>
            </a:endParaRPr>
          </a:p>
        </p:txBody>
      </p:sp>
      <p:pic>
        <p:nvPicPr>
          <p:cNvPr id="8" name="Picture 7" descr="photo (3).JPG"/>
          <p:cNvPicPr>
            <a:picLocks noChangeAspect="1"/>
          </p:cNvPicPr>
          <p:nvPr/>
        </p:nvPicPr>
        <p:blipFill>
          <a:blip r:embed="rId3" cstate="print"/>
          <a:srcRect l="26223" t="25077" r="26326" b="-310"/>
          <a:stretch>
            <a:fillRect/>
          </a:stretch>
        </p:blipFill>
        <p:spPr>
          <a:xfrm>
            <a:off x="5486400" y="2057400"/>
            <a:ext cx="3217333" cy="3810000"/>
          </a:xfrm>
          <a:prstGeom prst="rect">
            <a:avLst/>
          </a:prstGeom>
        </p:spPr>
      </p:pic>
    </p:spTree>
    <p:extLst>
      <p:ext uri="{BB962C8B-B14F-4D97-AF65-F5344CB8AC3E}">
        <p14:creationId xmlns:p14="http://schemas.microsoft.com/office/powerpoint/2010/main" xmlns="" val="552272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Beacon details</a:t>
            </a:r>
            <a:endParaRPr lang="en-US" dirty="0"/>
          </a:p>
        </p:txBody>
      </p:sp>
      <p:sp>
        <p:nvSpPr>
          <p:cNvPr id="5" name="Content Placeholder 4"/>
          <p:cNvSpPr>
            <a:spLocks noGrp="1"/>
          </p:cNvSpPr>
          <p:nvPr>
            <p:ph sz="quarter" idx="2"/>
          </p:nvPr>
        </p:nvSpPr>
        <p:spPr>
          <a:xfrm>
            <a:off x="152400" y="1697037"/>
            <a:ext cx="4038600" cy="4856163"/>
          </a:xfrm>
        </p:spPr>
        <p:txBody>
          <a:bodyPr>
            <a:normAutofit/>
          </a:bodyPr>
          <a:lstStyle/>
          <a:p>
            <a:r>
              <a:rPr lang="en-US" dirty="0" smtClean="0">
                <a:latin typeface="Arial" pitchFamily="34" charset="0"/>
                <a:cs typeface="Arial" pitchFamily="34" charset="0"/>
              </a:rPr>
              <a:t>Utilizes peak wavelength of 950nm at 38kHz, High power emitters</a:t>
            </a:r>
          </a:p>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Encodes information into RC-5 similar protocol</a:t>
            </a:r>
          </a:p>
          <a:p>
            <a:endParaRPr lang="en-US" dirty="0" smtClean="0">
              <a:latin typeface="Arial" pitchFamily="34" charset="0"/>
              <a:cs typeface="Arial" pitchFamily="34" charset="0"/>
            </a:endParaRPr>
          </a:p>
          <a:p>
            <a:r>
              <a:rPr lang="en-US" dirty="0" smtClean="0">
                <a:latin typeface="Arial" pitchFamily="34" charset="0"/>
                <a:cs typeface="Arial" pitchFamily="34" charset="0"/>
              </a:rPr>
              <a:t>50 high power emitters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6VDC power</a:t>
            </a:r>
          </a:p>
          <a:p>
            <a:endParaRPr lang="en-US" dirty="0" smtClean="0"/>
          </a:p>
          <a:p>
            <a:endParaRPr lang="en-US" dirty="0"/>
          </a:p>
        </p:txBody>
      </p:sp>
      <p:pic>
        <p:nvPicPr>
          <p:cNvPr id="24578" name="Picture 2"/>
          <p:cNvPicPr>
            <a:picLocks noChangeAspect="1" noChangeArrowheads="1"/>
          </p:cNvPicPr>
          <p:nvPr/>
        </p:nvPicPr>
        <p:blipFill>
          <a:blip r:embed="rId3" cstate="print"/>
          <a:srcRect l="14063" t="16756" r="15625" b="14611"/>
          <a:stretch>
            <a:fillRect/>
          </a:stretch>
        </p:blipFill>
        <p:spPr bwMode="auto">
          <a:xfrm>
            <a:off x="3810000" y="2133600"/>
            <a:ext cx="5029200" cy="4038600"/>
          </a:xfrm>
          <a:prstGeom prst="rect">
            <a:avLst/>
          </a:prstGeom>
          <a:noFill/>
          <a:ln w="9525">
            <a:noFill/>
            <a:miter lim="800000"/>
            <a:headEnd/>
            <a:tailEnd/>
          </a:ln>
          <a:effectLst/>
        </p:spPr>
      </p:pic>
    </p:spTree>
    <p:extLst>
      <p:ext uri="{BB962C8B-B14F-4D97-AF65-F5344CB8AC3E}">
        <p14:creationId xmlns:p14="http://schemas.microsoft.com/office/powerpoint/2010/main" xmlns="" val="3116644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387" y="304800"/>
            <a:ext cx="8229600" cy="1143000"/>
          </a:xfrm>
        </p:spPr>
        <p:txBody>
          <a:bodyPr/>
          <a:lstStyle/>
          <a:p>
            <a:r>
              <a:rPr lang="en-US" dirty="0" smtClean="0"/>
              <a:t>MirrorMate IR receiver</a:t>
            </a:r>
            <a:endParaRPr lang="en-US" dirty="0"/>
          </a:p>
        </p:txBody>
      </p:sp>
      <p:sp>
        <p:nvSpPr>
          <p:cNvPr id="5" name="Content Placeholder 4"/>
          <p:cNvSpPr>
            <a:spLocks noGrp="1"/>
          </p:cNvSpPr>
          <p:nvPr>
            <p:ph sz="quarter" idx="2"/>
          </p:nvPr>
        </p:nvSpPr>
        <p:spPr>
          <a:xfrm>
            <a:off x="457200" y="1524000"/>
            <a:ext cx="8153400" cy="3048000"/>
          </a:xfrm>
        </p:spPr>
        <p:txBody>
          <a:bodyPr>
            <a:noAutofit/>
          </a:bodyPr>
          <a:lstStyle/>
          <a:p>
            <a:r>
              <a:rPr lang="en-US" sz="2000" dirty="0" smtClean="0">
                <a:latin typeface="Arial" pitchFamily="34" charset="0"/>
                <a:cs typeface="Arial" pitchFamily="34" charset="0"/>
              </a:rPr>
              <a:t>Two different frequency receivers to accommodate the </a:t>
            </a:r>
            <a:r>
              <a:rPr lang="en-US" sz="2000" dirty="0" err="1" smtClean="0">
                <a:latin typeface="Arial" pitchFamily="34" charset="0"/>
                <a:cs typeface="Arial" pitchFamily="34" charset="0"/>
              </a:rPr>
              <a:t>Opticom</a:t>
            </a:r>
            <a:r>
              <a:rPr lang="en-US" sz="2000" dirty="0" smtClean="0">
                <a:latin typeface="Arial" pitchFamily="34" charset="0"/>
                <a:cs typeface="Arial" pitchFamily="34" charset="0"/>
              </a:rPr>
              <a:t> system (14Hz) and the reduced speed zone beacon (38kHz)</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The 14Hz signal will be detected via phototransistors, </a:t>
            </a:r>
            <a:r>
              <a:rPr lang="en-US" sz="2000" dirty="0" err="1" smtClean="0">
                <a:latin typeface="Arial" pitchFamily="34" charset="0"/>
                <a:cs typeface="Arial" pitchFamily="34" charset="0"/>
              </a:rPr>
              <a:t>schmitt</a:t>
            </a:r>
            <a:r>
              <a:rPr lang="en-US" sz="2000" dirty="0" smtClean="0">
                <a:latin typeface="Arial" pitchFamily="34" charset="0"/>
                <a:cs typeface="Arial" pitchFamily="34" charset="0"/>
              </a:rPr>
              <a:t> triggers, and firmware</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The 38kHz carrier wave is removed from the IR signal via integrated IR receivers. The data is interpreted by the MCU</a:t>
            </a:r>
          </a:p>
        </p:txBody>
      </p:sp>
      <p:sp>
        <p:nvSpPr>
          <p:cNvPr id="10" name="Content Placeholder 4"/>
          <p:cNvSpPr>
            <a:spLocks noGrp="1"/>
          </p:cNvSpPr>
          <p:nvPr>
            <p:ph sz="quarter" idx="2"/>
          </p:nvPr>
        </p:nvSpPr>
        <p:spPr>
          <a:xfrm>
            <a:off x="457200" y="4688958"/>
            <a:ext cx="3886200" cy="1371600"/>
          </a:xfrm>
        </p:spPr>
        <p:txBody>
          <a:bodyPr>
            <a:normAutofit/>
          </a:bodyPr>
          <a:lstStyle/>
          <a:p>
            <a:r>
              <a:rPr lang="en-US" sz="2000" dirty="0" smtClean="0">
                <a:latin typeface="Arial" pitchFamily="34" charset="0"/>
                <a:cs typeface="Arial" pitchFamily="34" charset="0"/>
              </a:rPr>
              <a:t>Four directional receivers located in the bottom of the mirror determine direction</a:t>
            </a:r>
          </a:p>
        </p:txBody>
      </p:sp>
      <p:pic>
        <p:nvPicPr>
          <p:cNvPr id="6" name="Picture 5" descr="2013-04-16 13.51.45.jpg"/>
          <p:cNvPicPr>
            <a:picLocks noChangeAspect="1"/>
          </p:cNvPicPr>
          <p:nvPr/>
        </p:nvPicPr>
        <p:blipFill>
          <a:blip r:embed="rId3" cstate="print"/>
          <a:srcRect l="833" t="11111" r="12500" b="22222"/>
          <a:stretch>
            <a:fillRect/>
          </a:stretch>
        </p:blipFill>
        <p:spPr>
          <a:xfrm>
            <a:off x="4191000" y="4259749"/>
            <a:ext cx="4419600" cy="2293451"/>
          </a:xfrm>
          <a:prstGeom prst="rect">
            <a:avLst/>
          </a:prstGeom>
        </p:spPr>
      </p:pic>
    </p:spTree>
    <p:extLst>
      <p:ext uri="{BB962C8B-B14F-4D97-AF65-F5344CB8AC3E}">
        <p14:creationId xmlns:p14="http://schemas.microsoft.com/office/powerpoint/2010/main" xmlns="" val="1003623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irror Mate Commercial 1.avi">
            <a:hlinkClick r:id="" action="ppaction://media"/>
          </p:cNvPr>
          <p:cNvPicPr>
            <a:picLocks noRot="1" noChangeAspect="1"/>
          </p:cNvPicPr>
          <p:nvPr>
            <a:videoFile r:link="rId1"/>
          </p:nvPr>
        </p:nvPicPr>
        <p:blipFill>
          <a:blip r:embed="rId3"/>
          <a:stretch>
            <a:fillRect/>
          </a:stretch>
        </p:blipFill>
        <p:spPr>
          <a:xfrm>
            <a:off x="-1523999" y="0"/>
            <a:ext cx="12191999" cy="6858000"/>
          </a:xfrm>
          <a:prstGeom prst="rect">
            <a:avLst/>
          </a:prstGeom>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3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l="15625" t="19303" r="14063" b="16354"/>
          <a:stretch>
            <a:fillRect/>
          </a:stretch>
        </p:blipFill>
        <p:spPr bwMode="auto">
          <a:xfrm>
            <a:off x="152400" y="457200"/>
            <a:ext cx="8572500" cy="5715000"/>
          </a:xfrm>
          <a:prstGeom prst="rect">
            <a:avLst/>
          </a:prstGeom>
          <a:noFill/>
          <a:ln w="9525">
            <a:noFill/>
            <a:miter lim="800000"/>
            <a:headEnd/>
            <a:tailEnd/>
          </a:ln>
          <a:effectLst/>
        </p:spPr>
      </p:pic>
    </p:spTree>
    <p:extLst>
      <p:ext uri="{BB962C8B-B14F-4D97-AF65-F5344CB8AC3E}">
        <p14:creationId xmlns:p14="http://schemas.microsoft.com/office/powerpoint/2010/main" xmlns="" val="140235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en-US" dirty="0" smtClean="0"/>
              <a:t>MirrorMate Subsystems </a:t>
            </a:r>
            <a:endParaRPr lang="en-US" dirty="0"/>
          </a:p>
        </p:txBody>
      </p:sp>
      <p:sp>
        <p:nvSpPr>
          <p:cNvPr id="3" name="Content Placeholder 2"/>
          <p:cNvSpPr>
            <a:spLocks noGrp="1"/>
          </p:cNvSpPr>
          <p:nvPr>
            <p:ph idx="1"/>
          </p:nvPr>
        </p:nvSpPr>
        <p:spPr>
          <a:xfrm>
            <a:off x="457200" y="5791200"/>
            <a:ext cx="8153400" cy="533400"/>
          </a:xfrm>
        </p:spPr>
        <p:txBody>
          <a:bodyPr/>
          <a:lstStyle/>
          <a:p>
            <a:pPr marL="0" indent="0" algn="ctr">
              <a:buNone/>
            </a:pPr>
            <a:r>
              <a:rPr lang="en-US" dirty="0" smtClean="0">
                <a:latin typeface="Arial" pitchFamily="34" charset="0"/>
                <a:cs typeface="Arial" pitchFamily="34" charset="0"/>
              </a:rPr>
              <a:t>Jake Hochstadt</a:t>
            </a:r>
            <a:endParaRPr lang="en-US" dirty="0">
              <a:latin typeface="Arial" pitchFamily="34" charset="0"/>
              <a:cs typeface="Arial" pitchFamily="34" charset="0"/>
            </a:endParaRPr>
          </a:p>
        </p:txBody>
      </p:sp>
      <p:pic>
        <p:nvPicPr>
          <p:cNvPr id="4098" name="Picture 2" descr="C:\Users\Teaching\Desktop\jak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8300" y="1600200"/>
            <a:ext cx="5143500" cy="4114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000" dirty="0" smtClean="0"/>
              <a:t>Bluetooth Hardware</a:t>
            </a:r>
            <a:endParaRPr lang="en-US" sz="4000" dirty="0"/>
          </a:p>
        </p:txBody>
      </p:sp>
      <p:sp>
        <p:nvSpPr>
          <p:cNvPr id="10" name="Content Placeholder 9"/>
          <p:cNvSpPr>
            <a:spLocks noGrp="1"/>
          </p:cNvSpPr>
          <p:nvPr>
            <p:ph sz="half" idx="2"/>
          </p:nvPr>
        </p:nvSpPr>
        <p:spPr>
          <a:xfrm>
            <a:off x="457200" y="1828800"/>
            <a:ext cx="4040188" cy="4297363"/>
          </a:xfrm>
        </p:spPr>
        <p:txBody>
          <a:bodyPr/>
          <a:lstStyle/>
          <a:p>
            <a:r>
              <a:rPr lang="en-US" b="1" dirty="0" smtClean="0">
                <a:latin typeface="Arial" pitchFamily="34" charset="0"/>
                <a:cs typeface="Arial" pitchFamily="34" charset="0"/>
              </a:rPr>
              <a:t>Current Requirements:  </a:t>
            </a:r>
          </a:p>
          <a:p>
            <a:pPr lvl="1"/>
            <a:r>
              <a:rPr lang="en-US" dirty="0" smtClean="0">
                <a:latin typeface="Arial" pitchFamily="34" charset="0"/>
                <a:cs typeface="Arial" pitchFamily="34" charset="0"/>
              </a:rPr>
              <a:t>8mA – 40mA</a:t>
            </a:r>
          </a:p>
          <a:p>
            <a:pPr lvl="1">
              <a:buNone/>
            </a:pPr>
            <a:endParaRPr lang="en-US" dirty="0" smtClean="0">
              <a:latin typeface="Arial" pitchFamily="34" charset="0"/>
              <a:cs typeface="Arial" pitchFamily="34" charset="0"/>
            </a:endParaRPr>
          </a:p>
          <a:p>
            <a:r>
              <a:rPr lang="en-US" b="1" dirty="0" smtClean="0">
                <a:latin typeface="Arial" pitchFamily="34" charset="0"/>
                <a:cs typeface="Arial" pitchFamily="34" charset="0"/>
              </a:rPr>
              <a:t>Voltage Requirements: </a:t>
            </a:r>
          </a:p>
          <a:p>
            <a:pPr lvl="1"/>
            <a:r>
              <a:rPr lang="en-US" dirty="0" smtClean="0">
                <a:latin typeface="Arial" pitchFamily="34" charset="0"/>
                <a:cs typeface="Arial" pitchFamily="34" charset="0"/>
              </a:rPr>
              <a:t>3 - 4.2 V</a:t>
            </a:r>
          </a:p>
          <a:p>
            <a:pPr lvl="1"/>
            <a:r>
              <a:rPr lang="en-US" dirty="0" smtClean="0">
                <a:latin typeface="Arial" pitchFamily="34" charset="0"/>
                <a:cs typeface="Arial" pitchFamily="34" charset="0"/>
              </a:rPr>
              <a:t>Operates at 3.3V</a:t>
            </a:r>
          </a:p>
          <a:p>
            <a:pPr>
              <a:buNone/>
            </a:pPr>
            <a:endParaRPr lang="en-US" b="1" dirty="0" smtClean="0">
              <a:latin typeface="Arial" pitchFamily="34" charset="0"/>
              <a:cs typeface="Arial" pitchFamily="34" charset="0"/>
            </a:endParaRPr>
          </a:p>
          <a:p>
            <a:r>
              <a:rPr lang="en-US" b="1" dirty="0" smtClean="0">
                <a:latin typeface="Arial" pitchFamily="34" charset="0"/>
                <a:cs typeface="Arial" pitchFamily="34" charset="0"/>
              </a:rPr>
              <a:t>Benefits</a:t>
            </a:r>
          </a:p>
          <a:p>
            <a:pPr lvl="1"/>
            <a:r>
              <a:rPr lang="en-US" dirty="0" smtClean="0">
                <a:latin typeface="Arial" pitchFamily="34" charset="0"/>
                <a:cs typeface="Arial" pitchFamily="34" charset="0"/>
              </a:rPr>
              <a:t>Inexpensive</a:t>
            </a:r>
          </a:p>
          <a:p>
            <a:pPr lvl="1"/>
            <a:r>
              <a:rPr lang="en-US" dirty="0" smtClean="0">
                <a:latin typeface="Arial" pitchFamily="34" charset="0"/>
                <a:cs typeface="Arial" pitchFamily="34" charset="0"/>
              </a:rPr>
              <a:t>Serial Interface</a:t>
            </a:r>
          </a:p>
          <a:p>
            <a:pPr lvl="1"/>
            <a:r>
              <a:rPr lang="en-US" dirty="0" smtClean="0">
                <a:latin typeface="Arial" pitchFamily="34" charset="0"/>
                <a:cs typeface="Arial" pitchFamily="34" charset="0"/>
              </a:rPr>
              <a:t>Ease of use</a:t>
            </a:r>
            <a:endParaRPr lang="en-US" dirty="0" smtClean="0"/>
          </a:p>
          <a:p>
            <a:pPr algn="ctr"/>
            <a:endParaRPr lang="en-US" dirty="0"/>
          </a:p>
        </p:txBody>
      </p:sp>
      <p:sp>
        <p:nvSpPr>
          <p:cNvPr id="11" name="Text Placeholder 10"/>
          <p:cNvSpPr>
            <a:spLocks noGrp="1"/>
          </p:cNvSpPr>
          <p:nvPr>
            <p:ph type="body" sz="quarter" idx="3"/>
          </p:nvPr>
        </p:nvSpPr>
        <p:spPr>
          <a:xfrm>
            <a:off x="4495800" y="1535113"/>
            <a:ext cx="4194175" cy="639762"/>
          </a:xfrm>
        </p:spPr>
        <p:txBody>
          <a:bodyPr>
            <a:normAutofit fontScale="92500"/>
          </a:bodyPr>
          <a:lstStyle/>
          <a:p>
            <a:r>
              <a:rPr lang="en-US" dirty="0" smtClean="0">
                <a:latin typeface="Arial" pitchFamily="34" charset="0"/>
                <a:cs typeface="Arial" pitchFamily="34" charset="0"/>
              </a:rPr>
              <a:t>HC-05 Bluetooth Serial Module</a:t>
            </a:r>
            <a:endParaRPr lang="en-US" dirty="0">
              <a:latin typeface="Arial" pitchFamily="34" charset="0"/>
              <a:cs typeface="Arial"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0" y="2438400"/>
            <a:ext cx="4809442"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31077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130" t="1445" r="2308"/>
          <a:stretch>
            <a:fillRect/>
          </a:stretch>
        </p:blipFill>
        <p:spPr bwMode="auto">
          <a:xfrm>
            <a:off x="304799" y="1066800"/>
            <a:ext cx="8367893"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7547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2743200" cy="533402"/>
          </a:xfrm>
        </p:spPr>
        <p:txBody>
          <a:bodyPr/>
          <a:lstStyle/>
          <a:p>
            <a:r>
              <a:rPr lang="en-US" sz="4000" dirty="0" smtClean="0"/>
              <a:t>Compass </a:t>
            </a:r>
            <a:endParaRPr lang="en-US" sz="4000" dirty="0"/>
          </a:p>
        </p:txBody>
      </p:sp>
      <p:sp>
        <p:nvSpPr>
          <p:cNvPr id="4" name="Text Placeholder 3"/>
          <p:cNvSpPr>
            <a:spLocks noGrp="1"/>
          </p:cNvSpPr>
          <p:nvPr>
            <p:ph type="body" idx="2"/>
          </p:nvPr>
        </p:nvSpPr>
        <p:spPr>
          <a:xfrm>
            <a:off x="685800" y="1676400"/>
            <a:ext cx="2971800" cy="4572000"/>
          </a:xfrm>
        </p:spPr>
        <p:txBody>
          <a:bodyPr>
            <a:normAutofit/>
          </a:bodyPr>
          <a:lstStyle/>
          <a:p>
            <a:pPr marL="285750" indent="-285750">
              <a:buFont typeface="Arial" pitchFamily="34" charset="0"/>
              <a:buChar char="•"/>
            </a:pPr>
            <a:r>
              <a:rPr lang="en-US" sz="2000" dirty="0" smtClean="0">
                <a:latin typeface="Arial" pitchFamily="34" charset="0"/>
                <a:cs typeface="Arial" pitchFamily="34" charset="0"/>
              </a:rPr>
              <a:t>Magnetometer Breakout Board</a:t>
            </a:r>
          </a:p>
          <a:p>
            <a:pPr marL="285750" indent="-285750">
              <a:buFont typeface="Arial" pitchFamily="34" charset="0"/>
              <a:buChar char="•"/>
            </a:pPr>
            <a:endParaRPr lang="en-US" sz="2000" dirty="0" smtClean="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Triple Axis	</a:t>
            </a:r>
          </a:p>
          <a:p>
            <a:pPr marL="285750" indent="-285750">
              <a:buFont typeface="Arial" pitchFamily="34" charset="0"/>
              <a:buChar char="•"/>
            </a:pPr>
            <a:endParaRPr lang="en-US" sz="2000" dirty="0" smtClean="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Voltage </a:t>
            </a:r>
            <a:r>
              <a:rPr lang="en-US" sz="2000" dirty="0">
                <a:latin typeface="Arial" pitchFamily="34" charset="0"/>
                <a:cs typeface="Arial" pitchFamily="34" charset="0"/>
              </a:rPr>
              <a:t>Requirements: </a:t>
            </a:r>
            <a:endParaRPr lang="en-US" sz="2000" dirty="0" smtClean="0">
              <a:latin typeface="Arial" pitchFamily="34" charset="0"/>
              <a:cs typeface="Arial" pitchFamily="34" charset="0"/>
            </a:endParaRPr>
          </a:p>
          <a:p>
            <a:pPr marL="925830" lvl="1" indent="-285750">
              <a:buFont typeface="Arial" pitchFamily="34" charset="0"/>
              <a:buChar char="•"/>
            </a:pPr>
            <a:r>
              <a:rPr lang="en-US" sz="1800" dirty="0">
                <a:latin typeface="Arial" pitchFamily="34" charset="0"/>
                <a:cs typeface="Arial" pitchFamily="34" charset="0"/>
              </a:rPr>
              <a:t>1.95V to </a:t>
            </a:r>
            <a:r>
              <a:rPr lang="en-US" sz="1800" dirty="0" smtClean="0">
                <a:latin typeface="Arial" pitchFamily="34" charset="0"/>
                <a:cs typeface="Arial" pitchFamily="34" charset="0"/>
              </a:rPr>
              <a:t>3.6V</a:t>
            </a:r>
          </a:p>
          <a:p>
            <a:pPr marL="925830" lvl="1" indent="-285750">
              <a:buFont typeface="Arial" pitchFamily="34" charset="0"/>
              <a:buChar char="•"/>
            </a:pPr>
            <a:r>
              <a:rPr lang="en-US" sz="1800" dirty="0">
                <a:latin typeface="Arial" pitchFamily="34" charset="0"/>
                <a:cs typeface="Arial" pitchFamily="34" charset="0"/>
              </a:rPr>
              <a:t>Operates at </a:t>
            </a:r>
            <a:r>
              <a:rPr lang="en-US" sz="1800" dirty="0" smtClean="0">
                <a:latin typeface="Arial" pitchFamily="34" charset="0"/>
                <a:cs typeface="Arial" pitchFamily="34" charset="0"/>
              </a:rPr>
              <a:t>3.3V</a:t>
            </a:r>
          </a:p>
          <a:p>
            <a:pPr marL="925830" lvl="1" indent="-285750">
              <a:buFont typeface="Arial" pitchFamily="34" charset="0"/>
              <a:buChar char="•"/>
            </a:pPr>
            <a:endParaRPr lang="en-US" sz="2000" dirty="0" smtClean="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I2C interface</a:t>
            </a:r>
            <a:endParaRPr lang="en-US" sz="2000" dirty="0">
              <a:latin typeface="Arial" pitchFamily="34" charset="0"/>
              <a:cs typeface="Arial" pitchFamily="34" charset="0"/>
            </a:endParaRPr>
          </a:p>
          <a:p>
            <a:pPr marL="285750" indent="-285750">
              <a:buFont typeface="Arial" pitchFamily="34" charset="0"/>
              <a:buChar char="•"/>
            </a:pPr>
            <a:endParaRPr lang="en-US" sz="2000" dirty="0" smtClean="0"/>
          </a:p>
          <a:p>
            <a:pPr marL="925830" lvl="1" indent="-285750">
              <a:buFont typeface="Arial" pitchFamily="34" charset="0"/>
              <a:buChar char="•"/>
            </a:pPr>
            <a:endParaRPr lang="en-US" sz="14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93236" y="1447802"/>
            <a:ext cx="3829050" cy="416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txBox="1">
            <a:spLocks/>
          </p:cNvSpPr>
          <p:nvPr/>
        </p:nvSpPr>
        <p:spPr>
          <a:xfrm>
            <a:off x="5136161" y="914400"/>
            <a:ext cx="2743200" cy="533402"/>
          </a:xfrm>
          <a:prstGeom prst="rect">
            <a:avLst/>
          </a:prstGeom>
        </p:spPr>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r>
              <a:rPr lang="en-US" sz="4000" dirty="0" smtClean="0"/>
              <a:t>MAG 3110</a:t>
            </a:r>
            <a:endParaRPr lang="en-US" sz="4000" dirty="0"/>
          </a:p>
        </p:txBody>
      </p:sp>
      <p:cxnSp>
        <p:nvCxnSpPr>
          <p:cNvPr id="7" name="Straight Arrow Connector 6"/>
          <p:cNvCxnSpPr/>
          <p:nvPr/>
        </p:nvCxnSpPr>
        <p:spPr>
          <a:xfrm>
            <a:off x="4593236" y="5943600"/>
            <a:ext cx="38290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5136161" y="5965371"/>
            <a:ext cx="2743200" cy="266701"/>
          </a:xfrm>
          <a:prstGeom prst="rect">
            <a:avLst/>
          </a:prstGeom>
        </p:spPr>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r>
              <a:rPr lang="en-US" sz="2000" dirty="0" smtClean="0"/>
              <a:t>13.5mm</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5029200" cy="457200"/>
          </a:xfrm>
        </p:spPr>
        <p:txBody>
          <a:bodyPr>
            <a:normAutofit/>
          </a:bodyPr>
          <a:lstStyle/>
          <a:p>
            <a:r>
              <a:rPr lang="en-US" dirty="0" smtClean="0"/>
              <a:t>Temperature </a:t>
            </a:r>
            <a:r>
              <a:rPr lang="en-US" dirty="0"/>
              <a:t>sensor </a:t>
            </a:r>
            <a:r>
              <a:rPr lang="en-US" dirty="0" smtClean="0"/>
              <a:t>MCP9701</a:t>
            </a:r>
            <a:endParaRPr lang="en-US" dirty="0"/>
          </a:p>
        </p:txBody>
      </p:sp>
      <p:sp>
        <p:nvSpPr>
          <p:cNvPr id="4" name="Text Placeholder 3"/>
          <p:cNvSpPr>
            <a:spLocks noGrp="1"/>
          </p:cNvSpPr>
          <p:nvPr>
            <p:ph type="body" idx="2"/>
          </p:nvPr>
        </p:nvSpPr>
        <p:spPr>
          <a:xfrm>
            <a:off x="685800" y="1676400"/>
            <a:ext cx="3200400" cy="4572000"/>
          </a:xfrm>
        </p:spPr>
        <p:txBody>
          <a:bodyPr>
            <a:normAutofit/>
          </a:bodyPr>
          <a:lstStyle/>
          <a:p>
            <a:pPr marL="285750" indent="-285750">
              <a:buFont typeface="Arial" pitchFamily="34" charset="0"/>
              <a:buChar char="•"/>
            </a:pPr>
            <a:r>
              <a:rPr lang="en-US" sz="2200" dirty="0">
                <a:latin typeface="Arial" pitchFamily="34" charset="0"/>
                <a:cs typeface="Arial" pitchFamily="34" charset="0"/>
              </a:rPr>
              <a:t>Voltage Requirements: </a:t>
            </a:r>
            <a:endParaRPr lang="en-US" sz="2200" dirty="0" smtClean="0">
              <a:latin typeface="Arial" pitchFamily="34" charset="0"/>
              <a:cs typeface="Arial" pitchFamily="34" charset="0"/>
            </a:endParaRPr>
          </a:p>
          <a:p>
            <a:pPr marL="925830" lvl="1" indent="-285750">
              <a:buFont typeface="Arial" pitchFamily="34" charset="0"/>
              <a:buChar char="•"/>
            </a:pPr>
            <a:r>
              <a:rPr lang="en-US" sz="2000" dirty="0">
                <a:latin typeface="Arial" pitchFamily="34" charset="0"/>
                <a:cs typeface="Arial" pitchFamily="34" charset="0"/>
              </a:rPr>
              <a:t>3.1V to 5.5V</a:t>
            </a:r>
          </a:p>
          <a:p>
            <a:pPr marL="925830" lvl="1" indent="-285750">
              <a:buFont typeface="Arial" pitchFamily="34" charset="0"/>
              <a:buChar char="•"/>
            </a:pPr>
            <a:r>
              <a:rPr lang="en-US" sz="2000" dirty="0" smtClean="0">
                <a:latin typeface="Arial" pitchFamily="34" charset="0"/>
                <a:cs typeface="Arial" pitchFamily="34" charset="0"/>
              </a:rPr>
              <a:t>Operating at 3.3V</a:t>
            </a:r>
          </a:p>
          <a:p>
            <a:pPr marL="285750" indent="-285750">
              <a:buFont typeface="Arial" pitchFamily="34" charset="0"/>
              <a:buChar char="•"/>
            </a:pPr>
            <a:r>
              <a:rPr lang="en-US" sz="2200" dirty="0">
                <a:latin typeface="Arial" pitchFamily="34" charset="0"/>
                <a:cs typeface="Arial" pitchFamily="34" charset="0"/>
              </a:rPr>
              <a:t>Current Requirements: </a:t>
            </a:r>
            <a:endParaRPr lang="en-US" sz="2200" dirty="0" smtClean="0">
              <a:latin typeface="Arial" pitchFamily="34" charset="0"/>
              <a:cs typeface="Arial" pitchFamily="34" charset="0"/>
            </a:endParaRPr>
          </a:p>
          <a:p>
            <a:pPr marL="925830" lvl="1" indent="-285750">
              <a:buFont typeface="Arial" pitchFamily="34" charset="0"/>
              <a:buChar char="•"/>
            </a:pPr>
            <a:r>
              <a:rPr lang="en-US" sz="2000" dirty="0" smtClean="0">
                <a:latin typeface="Arial" pitchFamily="34" charset="0"/>
                <a:cs typeface="Arial" pitchFamily="34" charset="0"/>
              </a:rPr>
              <a:t>6uA</a:t>
            </a:r>
          </a:p>
          <a:p>
            <a:pPr marL="285750" indent="-285750">
              <a:buFont typeface="Arial" pitchFamily="34" charset="0"/>
              <a:buChar char="•"/>
            </a:pPr>
            <a:r>
              <a:rPr lang="en-US" sz="2200" dirty="0" smtClean="0">
                <a:latin typeface="Arial" pitchFamily="34" charset="0"/>
                <a:cs typeface="Arial" pitchFamily="34" charset="0"/>
              </a:rPr>
              <a:t>Temperature Range</a:t>
            </a:r>
          </a:p>
          <a:p>
            <a:pPr marL="925830" lvl="1" indent="-285750">
              <a:buFont typeface="Arial" pitchFamily="34" charset="0"/>
              <a:buChar char="•"/>
            </a:pPr>
            <a:r>
              <a:rPr lang="en-US" sz="2000" dirty="0">
                <a:latin typeface="Arial" pitchFamily="34" charset="0"/>
                <a:cs typeface="Arial" pitchFamily="34" charset="0"/>
              </a:rPr>
              <a:t>-40°C to +</a:t>
            </a:r>
            <a:r>
              <a:rPr lang="en-US" sz="2000" dirty="0" smtClean="0">
                <a:latin typeface="Arial" pitchFamily="34" charset="0"/>
                <a:cs typeface="Arial" pitchFamily="34" charset="0"/>
              </a:rPr>
              <a:t>125°C</a:t>
            </a:r>
          </a:p>
          <a:p>
            <a:pPr marL="285750" indent="-285750">
              <a:buFont typeface="Arial" pitchFamily="34" charset="0"/>
              <a:buChar char="•"/>
            </a:pPr>
            <a:r>
              <a:rPr lang="en-US" sz="2200" dirty="0">
                <a:latin typeface="Arial" pitchFamily="34" charset="0"/>
                <a:cs typeface="Arial" pitchFamily="34" charset="0"/>
              </a:rPr>
              <a:t>Analog </a:t>
            </a:r>
            <a:r>
              <a:rPr lang="en-US" sz="2200" dirty="0" smtClean="0">
                <a:latin typeface="Arial" pitchFamily="34" charset="0"/>
                <a:cs typeface="Arial" pitchFamily="34" charset="0"/>
              </a:rPr>
              <a:t>Interface</a:t>
            </a:r>
          </a:p>
          <a:p>
            <a:pPr marL="285750" indent="-285750">
              <a:buFont typeface="Arial" pitchFamily="34" charset="0"/>
              <a:buChar char="•"/>
            </a:pPr>
            <a:r>
              <a:rPr lang="en-US" sz="2200" dirty="0" smtClean="0">
                <a:latin typeface="Arial" pitchFamily="34" charset="0"/>
                <a:cs typeface="Arial" pitchFamily="34" charset="0"/>
              </a:rPr>
              <a:t>Ease of Use</a:t>
            </a:r>
            <a:endParaRPr lang="en-US" sz="2200" dirty="0">
              <a:latin typeface="Arial" pitchFamily="34" charset="0"/>
              <a:cs typeface="Arial" pitchFamily="34" charset="0"/>
            </a:endParaRPr>
          </a:p>
          <a:p>
            <a:pPr marL="925830" lvl="1" indent="-285750">
              <a:buFont typeface="Arial" pitchFamily="34" charset="0"/>
              <a:buChar char="•"/>
            </a:pPr>
            <a:endParaRPr lang="en-US" sz="2000" dirty="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151"/>
          <a:stretch/>
        </p:blipFill>
        <p:spPr bwMode="auto">
          <a:xfrm>
            <a:off x="5676899" y="1219200"/>
            <a:ext cx="2481263" cy="19239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le 1"/>
          <p:cNvSpPr txBox="1">
            <a:spLocks/>
          </p:cNvSpPr>
          <p:nvPr/>
        </p:nvSpPr>
        <p:spPr>
          <a:xfrm>
            <a:off x="5148262" y="1219200"/>
            <a:ext cx="2743200" cy="499839"/>
          </a:xfrm>
          <a:prstGeom prst="rect">
            <a:avLst/>
          </a:prstGeom>
        </p:spPr>
        <p:txBody>
          <a:bodyPr vert="horz" lIns="0" rIns="0" bIns="0" anchor="b">
            <a:noAutofit/>
          </a:bodyPr>
          <a:lstStyle>
            <a:lvl1pPr algn="l" rtl="0" eaLnBrk="1" latinLnBrk="0" hangingPunct="1">
              <a:spcBef>
                <a:spcPct val="0"/>
              </a:spcBef>
              <a:buNone/>
              <a:defRPr kumimoji="0" sz="2600" b="0" kern="1200">
                <a:ln>
                  <a:noFill/>
                </a:ln>
                <a:solidFill>
                  <a:schemeClr val="tx2"/>
                </a:solidFill>
                <a:effectLst/>
                <a:latin typeface="+mj-lt"/>
                <a:ea typeface="+mj-ea"/>
                <a:cs typeface="+mj-cs"/>
              </a:defRPr>
            </a:lvl1pPr>
          </a:lstStyle>
          <a:p>
            <a:pPr algn="ctr"/>
            <a:endParaRPr lang="en-US" dirty="0"/>
          </a:p>
        </p:txBody>
      </p:sp>
      <p:pic>
        <p:nvPicPr>
          <p:cNvPr id="7170" name="Picture 2" descr="C:\Users\Jake\Desktop\Dropbox\Group 9, Senior Design\Images\2013-04-16 13.44.5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3530" y="3733800"/>
            <a:ext cx="3048000" cy="2286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Sensor Transfer Function</a:t>
            </a:r>
            <a:endParaRPr lang="en-US"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2514600"/>
            <a:ext cx="5257800" cy="35666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44964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Android Development Phones</a:t>
            </a:r>
            <a:endParaRPr lang="en-US" dirty="0"/>
          </a:p>
        </p:txBody>
      </p:sp>
      <p:sp>
        <p:nvSpPr>
          <p:cNvPr id="3" name="Text Placeholder 2"/>
          <p:cNvSpPr>
            <a:spLocks noGrp="1"/>
          </p:cNvSpPr>
          <p:nvPr>
            <p:ph type="body" idx="1"/>
          </p:nvPr>
        </p:nvSpPr>
        <p:spPr>
          <a:xfrm>
            <a:off x="457200" y="1371600"/>
            <a:ext cx="4040188" cy="639762"/>
          </a:xfrm>
        </p:spPr>
        <p:txBody>
          <a:bodyPr/>
          <a:lstStyle/>
          <a:p>
            <a:r>
              <a:rPr lang="en-US" dirty="0">
                <a:latin typeface="Arial" pitchFamily="34" charset="0"/>
                <a:cs typeface="Arial" pitchFamily="34" charset="0"/>
              </a:rPr>
              <a:t>Motorola Photon 4g</a:t>
            </a:r>
          </a:p>
        </p:txBody>
      </p:sp>
      <p:sp>
        <p:nvSpPr>
          <p:cNvPr id="8" name="Content Placeholder 7"/>
          <p:cNvSpPr>
            <a:spLocks noGrp="1"/>
          </p:cNvSpPr>
          <p:nvPr>
            <p:ph sz="half" idx="2"/>
          </p:nvPr>
        </p:nvSpPr>
        <p:spPr>
          <a:xfrm>
            <a:off x="457200" y="1905000"/>
            <a:ext cx="4040188" cy="1635125"/>
          </a:xfrm>
        </p:spPr>
        <p:txBody>
          <a:bodyPr/>
          <a:lstStyle/>
          <a:p>
            <a:r>
              <a:rPr lang="en-US" dirty="0" smtClean="0">
                <a:latin typeface="Arial" pitchFamily="34" charset="0"/>
                <a:cs typeface="Arial" pitchFamily="34" charset="0"/>
              </a:rPr>
              <a:t>Android (2.3)</a:t>
            </a:r>
          </a:p>
          <a:p>
            <a:r>
              <a:rPr lang="en-US" dirty="0" smtClean="0">
                <a:latin typeface="Arial" pitchFamily="34" charset="0"/>
                <a:cs typeface="Arial" pitchFamily="34" charset="0"/>
              </a:rPr>
              <a:t>Bluetooth: v2.1</a:t>
            </a:r>
          </a:p>
          <a:p>
            <a:r>
              <a:rPr lang="en-US" dirty="0" smtClean="0">
                <a:latin typeface="Arial" pitchFamily="34" charset="0"/>
                <a:cs typeface="Arial" pitchFamily="34" charset="0"/>
              </a:rPr>
              <a:t>Screen Size: 4.3 </a:t>
            </a:r>
            <a:r>
              <a:rPr lang="en-US" dirty="0">
                <a:latin typeface="Arial" pitchFamily="34" charset="0"/>
                <a:cs typeface="Arial" pitchFamily="34" charset="0"/>
              </a:rPr>
              <a:t>inches</a:t>
            </a:r>
          </a:p>
        </p:txBody>
      </p:sp>
      <p:sp>
        <p:nvSpPr>
          <p:cNvPr id="4" name="Text Placeholder 3"/>
          <p:cNvSpPr>
            <a:spLocks noGrp="1"/>
          </p:cNvSpPr>
          <p:nvPr>
            <p:ph type="body" sz="quarter" idx="3"/>
          </p:nvPr>
        </p:nvSpPr>
        <p:spPr>
          <a:xfrm>
            <a:off x="4648200" y="1447800"/>
            <a:ext cx="4041775" cy="487362"/>
          </a:xfrm>
        </p:spPr>
        <p:txBody>
          <a:bodyPr/>
          <a:lstStyle/>
          <a:p>
            <a:r>
              <a:rPr lang="en-US" dirty="0" smtClean="0">
                <a:latin typeface="Arial" pitchFamily="34" charset="0"/>
                <a:cs typeface="Arial" pitchFamily="34" charset="0"/>
              </a:rPr>
              <a:t>Motorola Defy</a:t>
            </a:r>
            <a:endParaRPr lang="en-US" dirty="0">
              <a:latin typeface="Arial" pitchFamily="34" charset="0"/>
              <a:cs typeface="Arial" pitchFamily="34" charset="0"/>
            </a:endParaRPr>
          </a:p>
        </p:txBody>
      </p:sp>
      <p:sp>
        <p:nvSpPr>
          <p:cNvPr id="5" name="Content Placeholder 4"/>
          <p:cNvSpPr>
            <a:spLocks noGrp="1"/>
          </p:cNvSpPr>
          <p:nvPr>
            <p:ph sz="quarter" idx="4"/>
          </p:nvPr>
        </p:nvSpPr>
        <p:spPr>
          <a:xfrm>
            <a:off x="4648200" y="1905000"/>
            <a:ext cx="4041775" cy="1482725"/>
          </a:xfrm>
        </p:spPr>
        <p:txBody>
          <a:bodyPr/>
          <a:lstStyle/>
          <a:p>
            <a:r>
              <a:rPr lang="en-US" dirty="0" smtClean="0">
                <a:latin typeface="Arial" pitchFamily="34" charset="0"/>
                <a:cs typeface="Arial" pitchFamily="34" charset="0"/>
              </a:rPr>
              <a:t>Android (2.2)</a:t>
            </a:r>
          </a:p>
          <a:p>
            <a:r>
              <a:rPr lang="en-US" dirty="0" smtClean="0">
                <a:latin typeface="Arial" pitchFamily="34" charset="0"/>
                <a:cs typeface="Arial" pitchFamily="34" charset="0"/>
              </a:rPr>
              <a:t>Bluetooth: v2.1</a:t>
            </a:r>
          </a:p>
          <a:p>
            <a:r>
              <a:rPr lang="en-US" dirty="0" smtClean="0">
                <a:latin typeface="Arial" pitchFamily="34" charset="0"/>
                <a:cs typeface="Arial" pitchFamily="34" charset="0"/>
              </a:rPr>
              <a:t>Screen Size: </a:t>
            </a:r>
            <a:r>
              <a:rPr lang="de-DE" dirty="0" smtClean="0">
                <a:latin typeface="Arial" pitchFamily="34" charset="0"/>
                <a:cs typeface="Arial" pitchFamily="34" charset="0"/>
              </a:rPr>
              <a:t>3.7 inches</a:t>
            </a:r>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3610270"/>
            <a:ext cx="1828800" cy="2420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3105" y="3581400"/>
            <a:ext cx="1905000" cy="2478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3659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smtClean="0"/>
              <a:t>Android Application</a:t>
            </a:r>
            <a:endParaRPr lang="en-US" dirty="0"/>
          </a:p>
        </p:txBody>
      </p:sp>
      <p:sp>
        <p:nvSpPr>
          <p:cNvPr id="3" name="Content Placeholder 2"/>
          <p:cNvSpPr>
            <a:spLocks noGrp="1"/>
          </p:cNvSpPr>
          <p:nvPr>
            <p:ph idx="1"/>
          </p:nvPr>
        </p:nvSpPr>
        <p:spPr>
          <a:xfrm>
            <a:off x="457200" y="5867400"/>
            <a:ext cx="8229600" cy="457200"/>
          </a:xfrm>
        </p:spPr>
        <p:txBody>
          <a:bodyPr>
            <a:normAutofit lnSpcReduction="10000"/>
          </a:bodyPr>
          <a:lstStyle/>
          <a:p>
            <a:pPr marL="0" indent="0" algn="ctr">
              <a:buNone/>
            </a:pPr>
            <a:r>
              <a:rPr lang="en-US" dirty="0" smtClean="0"/>
              <a:t>Ryan Moreland</a:t>
            </a:r>
            <a:endParaRPr lang="en-US" dirty="0"/>
          </a:p>
        </p:txBody>
      </p:sp>
      <p:pic>
        <p:nvPicPr>
          <p:cNvPr id="5122" name="Picture 2" descr="C:\Users\Teaching\Desktop\rya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1905000"/>
            <a:ext cx="4762706" cy="3810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noChangeAspect="1"/>
          </p:cNvGraphicFramePr>
          <p:nvPr>
            <p:extLst>
              <p:ext uri="{D42A27DB-BD31-4B8C-83A1-F6EECF244321}">
                <p14:modId xmlns:p14="http://schemas.microsoft.com/office/powerpoint/2010/main" xmlns="" val="2708154713"/>
              </p:ext>
            </p:extLst>
          </p:nvPr>
        </p:nvGraphicFramePr>
        <p:xfrm>
          <a:off x="1371600" y="533400"/>
          <a:ext cx="5562600" cy="6172200"/>
        </p:xfrm>
        <a:graphic>
          <a:graphicData uri="http://schemas.openxmlformats.org/presentationml/2006/ole">
            <p:oleObj spid="_x0000_s6160" name="Visio" r:id="rId3" imgW="5539558" imgH="6246803" progId="">
              <p:embed/>
            </p:oleObj>
          </a:graphicData>
        </a:graphic>
      </p:graphicFrame>
    </p:spTree>
    <p:extLst>
      <p:ext uri="{BB962C8B-B14F-4D97-AF65-F5344CB8AC3E}">
        <p14:creationId xmlns:p14="http://schemas.microsoft.com/office/powerpoint/2010/main" xmlns="" val="4104309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1500" y="4038600"/>
            <a:ext cx="7696200" cy="1754326"/>
          </a:xfrm>
          <a:prstGeom prst="rect">
            <a:avLst/>
          </a:prstGeom>
          <a:noFill/>
        </p:spPr>
        <p:txBody>
          <a:bodyPr wrap="square" rtlCol="0">
            <a:spAutoFit/>
          </a:bodyPr>
          <a:lstStyle/>
          <a:p>
            <a:pPr algn="ctr"/>
            <a:r>
              <a:rPr lang="en-US" b="1" dirty="0">
                <a:latin typeface="Arial Rounded MT Bold" pitchFamily="34" charset="0"/>
              </a:rPr>
              <a:t>Group 9</a:t>
            </a:r>
            <a:endParaRPr lang="en-US" dirty="0">
              <a:latin typeface="Arial Rounded MT Bold" pitchFamily="34" charset="0"/>
            </a:endParaRPr>
          </a:p>
          <a:p>
            <a:pPr algn="ctr"/>
            <a:r>
              <a:rPr lang="en-US" b="1" dirty="0">
                <a:latin typeface="Arial" pitchFamily="34" charset="0"/>
                <a:cs typeface="Arial" pitchFamily="34" charset="0"/>
              </a:rPr>
              <a:t>Jake </a:t>
            </a:r>
            <a:r>
              <a:rPr lang="en-US" b="1" dirty="0" smtClean="0">
                <a:latin typeface="Arial" pitchFamily="34" charset="0"/>
                <a:cs typeface="Arial" pitchFamily="34" charset="0"/>
              </a:rPr>
              <a:t>Hochstadt EE</a:t>
            </a:r>
            <a:endParaRPr lang="en-US" b="1" dirty="0">
              <a:latin typeface="Arial" pitchFamily="34" charset="0"/>
              <a:cs typeface="Arial" pitchFamily="34" charset="0"/>
            </a:endParaRPr>
          </a:p>
          <a:p>
            <a:pPr algn="ctr"/>
            <a:r>
              <a:rPr lang="en-US" b="1" dirty="0">
                <a:latin typeface="Arial" pitchFamily="34" charset="0"/>
                <a:cs typeface="Arial" pitchFamily="34" charset="0"/>
              </a:rPr>
              <a:t>Matt </a:t>
            </a:r>
            <a:r>
              <a:rPr lang="en-US" b="1" dirty="0" smtClean="0">
                <a:latin typeface="Arial" pitchFamily="34" charset="0"/>
                <a:cs typeface="Arial" pitchFamily="34" charset="0"/>
              </a:rPr>
              <a:t>Simons EE</a:t>
            </a:r>
            <a:endParaRPr lang="en-US" b="1" dirty="0">
              <a:latin typeface="Arial" pitchFamily="34" charset="0"/>
              <a:cs typeface="Arial" pitchFamily="34" charset="0"/>
            </a:endParaRPr>
          </a:p>
          <a:p>
            <a:pPr algn="ctr"/>
            <a:r>
              <a:rPr lang="en-US" b="1" dirty="0">
                <a:latin typeface="Arial" pitchFamily="34" charset="0"/>
                <a:cs typeface="Arial" pitchFamily="34" charset="0"/>
              </a:rPr>
              <a:t>Jerome </a:t>
            </a:r>
            <a:r>
              <a:rPr lang="en-US" b="1" dirty="0" smtClean="0">
                <a:latin typeface="Arial" pitchFamily="34" charset="0"/>
                <a:cs typeface="Arial" pitchFamily="34" charset="0"/>
              </a:rPr>
              <a:t>Yearwood EE</a:t>
            </a:r>
            <a:endParaRPr lang="en-US" b="1" dirty="0">
              <a:latin typeface="Arial" pitchFamily="34" charset="0"/>
              <a:cs typeface="Arial" pitchFamily="34" charset="0"/>
            </a:endParaRPr>
          </a:p>
          <a:p>
            <a:pPr algn="ctr"/>
            <a:r>
              <a:rPr lang="en-US" b="1" dirty="0">
                <a:latin typeface="Arial" pitchFamily="34" charset="0"/>
                <a:cs typeface="Arial" pitchFamily="34" charset="0"/>
              </a:rPr>
              <a:t>Ryan </a:t>
            </a:r>
            <a:r>
              <a:rPr lang="en-US" b="1" dirty="0" smtClean="0">
                <a:latin typeface="Arial" pitchFamily="34" charset="0"/>
                <a:cs typeface="Arial" pitchFamily="34" charset="0"/>
              </a:rPr>
              <a:t>Moreland </a:t>
            </a:r>
            <a:r>
              <a:rPr lang="en-US" b="1" dirty="0" err="1" smtClean="0">
                <a:latin typeface="Arial" pitchFamily="34" charset="0"/>
                <a:cs typeface="Arial" pitchFamily="34" charset="0"/>
              </a:rPr>
              <a:t>CpE</a:t>
            </a:r>
            <a:endParaRPr lang="en-US" b="1" dirty="0">
              <a:latin typeface="Arial" pitchFamily="34" charset="0"/>
              <a:cs typeface="Arial" pitchFamily="34" charset="0"/>
            </a:endParaRPr>
          </a:p>
          <a:p>
            <a:pPr algn="ctr"/>
            <a:endParaRPr lang="en-US" dirty="0"/>
          </a:p>
        </p:txBody>
      </p:sp>
      <p:pic>
        <p:nvPicPr>
          <p:cNvPr id="9" name="Picture 8" descr="MMlogo.jpg"/>
          <p:cNvPicPr/>
          <p:nvPr/>
        </p:nvPicPr>
        <p:blipFill>
          <a:blip r:embed="rId3" cstate="print">
            <a:extLst>
              <a:ext uri="{BEBA8EAE-BF5A-486C-A8C5-ECC9F3942E4B}">
                <a14:imgProps xmlns:a14="http://schemas.microsoft.com/office/drawing/2010/main" xmlns="">
                  <a14:imgLayer r:embed="rId4">
                    <a14:imgEffect>
                      <a14:backgroundRemoval t="0" b="100000" l="0" r="100000">
                        <a14:foregroundMark x1="29762" y1="26389" x2="29762" y2="26389"/>
                        <a14:foregroundMark x1="63889" y1="25000" x2="63889" y2="25000"/>
                        <a14:foregroundMark x1="59722" y1="24444" x2="59722" y2="24444"/>
                        <a14:foregroundMark x1="79365" y1="41944" x2="79365" y2="41944"/>
                        <a14:foregroundMark x1="84921" y1="41389" x2="84921" y2="41389"/>
                        <a14:foregroundMark x1="73016" y1="42778" x2="73016" y2="42778"/>
                        <a14:foregroundMark x1="66071" y1="44167" x2="66071" y2="44167"/>
                        <a14:foregroundMark x1="53571" y1="44722" x2="53571" y2="44722"/>
                        <a14:foregroundMark x1="46032" y1="44167" x2="46032" y2="44167"/>
                        <a14:foregroundMark x1="37302" y1="45278" x2="37302" y2="45278"/>
                        <a14:foregroundMark x1="28968" y1="43889" x2="28968" y2="43889"/>
                        <a14:foregroundMark x1="20833" y1="43889" x2="20833" y2="43889"/>
                        <a14:foregroundMark x1="17262" y1="46111" x2="17262" y2="46111"/>
                        <a14:foregroundMark x1="55952" y1="36389" x2="55952" y2="36389"/>
                        <a14:foregroundMark x1="57540" y1="35278" x2="57540" y2="35278"/>
                        <a14:foregroundMark x1="56746" y1="45000" x2="56746" y2="45000"/>
                        <a14:backgroundMark x1="72619" y1="54444" x2="72619" y2="54444"/>
                        <a14:backgroundMark x1="61905" y1="55278" x2="61905" y2="55278"/>
                        <a14:backgroundMark x1="35119" y1="57500" x2="35119" y2="57500"/>
                        <a14:backgroundMark x1="65079" y1="52778" x2="65079" y2="52778"/>
                        <a14:backgroundMark x1="72421" y1="48611" x2="72421" y2="48611"/>
                      </a14:backgroundRemoval>
                    </a14:imgEffect>
                  </a14:imgLayer>
                </a14:imgProps>
              </a:ext>
            </a:extLst>
          </a:blip>
          <a:stretch>
            <a:fillRect/>
          </a:stretch>
        </p:blipFill>
        <p:spPr>
          <a:xfrm>
            <a:off x="1676400" y="228600"/>
            <a:ext cx="5486400" cy="3962400"/>
          </a:xfrm>
          <a:prstGeom prst="rect">
            <a:avLst/>
          </a:prstGeom>
        </p:spPr>
      </p:pic>
    </p:spTree>
    <p:extLst>
      <p:ext uri="{BB962C8B-B14F-4D97-AF65-F5344CB8AC3E}">
        <p14:creationId xmlns:p14="http://schemas.microsoft.com/office/powerpoint/2010/main" xmlns="" val="68052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a:t>
            </a:r>
            <a:r>
              <a:rPr lang="en-US" dirty="0" smtClean="0"/>
              <a:t>Development</a:t>
            </a:r>
            <a:endParaRPr lang="en-US" dirty="0"/>
          </a:p>
        </p:txBody>
      </p:sp>
      <p:sp>
        <p:nvSpPr>
          <p:cNvPr id="3" name="Content Placeholder 2"/>
          <p:cNvSpPr>
            <a:spLocks noGrp="1"/>
          </p:cNvSpPr>
          <p:nvPr>
            <p:ph idx="1"/>
          </p:nvPr>
        </p:nvSpPr>
        <p:spPr/>
        <p:txBody>
          <a:bodyPr/>
          <a:lstStyle/>
          <a:p>
            <a:r>
              <a:rPr lang="en-US" dirty="0">
                <a:latin typeface="Arial" pitchFamily="34" charset="0"/>
                <a:cs typeface="Arial" pitchFamily="34" charset="0"/>
              </a:rPr>
              <a:t>Application written in Java for Android version 2.3.4 (Gingerbread</a:t>
            </a:r>
            <a:r>
              <a:rPr lang="en-US" dirty="0" smtClean="0">
                <a:latin typeface="Arial" pitchFamily="34" charset="0"/>
                <a:cs typeface="Arial" pitchFamily="34" charset="0"/>
              </a:rPr>
              <a:t>)</a:t>
            </a:r>
          </a:p>
          <a:p>
            <a:pPr marL="0" indent="0">
              <a:buNone/>
            </a:pPr>
            <a:endParaRPr lang="en-US" dirty="0">
              <a:latin typeface="Arial" pitchFamily="34" charset="0"/>
              <a:cs typeface="Arial" pitchFamily="34" charset="0"/>
            </a:endParaRPr>
          </a:p>
          <a:p>
            <a:r>
              <a:rPr lang="en-US" dirty="0" smtClean="0">
                <a:latin typeface="Arial" pitchFamily="34" charset="0"/>
                <a:cs typeface="Arial" pitchFamily="34" charset="0"/>
              </a:rPr>
              <a:t>Forward compatible </a:t>
            </a:r>
            <a:r>
              <a:rPr lang="en-US" dirty="0">
                <a:latin typeface="Arial" pitchFamily="34" charset="0"/>
                <a:cs typeface="Arial" pitchFamily="34" charset="0"/>
              </a:rPr>
              <a:t>with all </a:t>
            </a:r>
            <a:r>
              <a:rPr lang="en-US" dirty="0" smtClean="0">
                <a:latin typeface="Arial" pitchFamily="34" charset="0"/>
                <a:cs typeface="Arial" pitchFamily="34" charset="0"/>
              </a:rPr>
              <a:t>newer Android versions</a:t>
            </a:r>
          </a:p>
          <a:p>
            <a:pPr marL="0" indent="0">
              <a:buNone/>
            </a:pPr>
            <a:endParaRPr lang="en-US" dirty="0">
              <a:latin typeface="Arial" pitchFamily="34" charset="0"/>
              <a:cs typeface="Arial" pitchFamily="34" charset="0"/>
            </a:endParaRPr>
          </a:p>
          <a:p>
            <a:r>
              <a:rPr lang="en-US" dirty="0">
                <a:latin typeface="Arial" pitchFamily="34" charset="0"/>
                <a:cs typeface="Arial" pitchFamily="34" charset="0"/>
              </a:rPr>
              <a:t>Android holds approximately 75% of the U.S. market share</a:t>
            </a:r>
          </a:p>
          <a:p>
            <a:endParaRPr lang="en-US" dirty="0"/>
          </a:p>
        </p:txBody>
      </p:sp>
    </p:spTree>
    <p:extLst>
      <p:ext uri="{BB962C8B-B14F-4D97-AF65-F5344CB8AC3E}">
        <p14:creationId xmlns:p14="http://schemas.microsoft.com/office/powerpoint/2010/main" xmlns="" val="2486720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Development</a:t>
            </a:r>
            <a:endParaRPr lang="en-US" dirty="0"/>
          </a:p>
        </p:txBody>
      </p:sp>
      <p:sp>
        <p:nvSpPr>
          <p:cNvPr id="3" name="Content Placeholder 2"/>
          <p:cNvSpPr>
            <a:spLocks noGrp="1"/>
          </p:cNvSpPr>
          <p:nvPr>
            <p:ph idx="1"/>
          </p:nvPr>
        </p:nvSpPr>
        <p:spPr/>
        <p:txBody>
          <a:bodyPr/>
          <a:lstStyle/>
          <a:p>
            <a:r>
              <a:rPr lang="en-US" dirty="0">
                <a:latin typeface="Arial" pitchFamily="34" charset="0"/>
                <a:cs typeface="Arial" pitchFamily="34" charset="0"/>
              </a:rPr>
              <a:t>Written utilizing the Google Distance Matrix </a:t>
            </a:r>
            <a:r>
              <a:rPr lang="en-US" dirty="0" smtClean="0">
                <a:latin typeface="Arial" pitchFamily="34" charset="0"/>
                <a:cs typeface="Arial" pitchFamily="34" charset="0"/>
              </a:rPr>
              <a:t>API</a:t>
            </a:r>
          </a:p>
          <a:p>
            <a:pPr marL="0" indent="0">
              <a:buNone/>
            </a:pPr>
            <a:endParaRPr lang="en-US" dirty="0">
              <a:latin typeface="Arial" pitchFamily="34" charset="0"/>
              <a:cs typeface="Arial" pitchFamily="34" charset="0"/>
            </a:endParaRPr>
          </a:p>
          <a:p>
            <a:r>
              <a:rPr lang="en-US" dirty="0">
                <a:latin typeface="Arial" pitchFamily="34" charset="0"/>
                <a:cs typeface="Arial" pitchFamily="34" charset="0"/>
              </a:rPr>
              <a:t>Google Maps JavaScript </a:t>
            </a:r>
            <a:r>
              <a:rPr lang="en-US" dirty="0" smtClean="0">
                <a:latin typeface="Arial" pitchFamily="34" charset="0"/>
                <a:cs typeface="Arial" pitchFamily="34" charset="0"/>
              </a:rPr>
              <a:t>API</a:t>
            </a:r>
          </a:p>
          <a:p>
            <a:pPr marL="0" indent="0">
              <a:buNone/>
            </a:pPr>
            <a:endParaRPr lang="en-US" dirty="0">
              <a:latin typeface="Arial" pitchFamily="34" charset="0"/>
              <a:cs typeface="Arial" pitchFamily="34" charset="0"/>
            </a:endParaRPr>
          </a:p>
          <a:p>
            <a:r>
              <a:rPr lang="en-US" dirty="0">
                <a:latin typeface="Arial" pitchFamily="34" charset="0"/>
                <a:cs typeface="Arial" pitchFamily="34" charset="0"/>
              </a:rPr>
              <a:t>Google Maps Android </a:t>
            </a:r>
            <a:r>
              <a:rPr lang="en-US" dirty="0" smtClean="0">
                <a:latin typeface="Arial" pitchFamily="34" charset="0"/>
                <a:cs typeface="Arial" pitchFamily="34" charset="0"/>
              </a:rPr>
              <a:t>API</a:t>
            </a:r>
          </a:p>
          <a:p>
            <a:pPr marL="0" indent="0">
              <a:buNone/>
            </a:pPr>
            <a:endParaRPr lang="en-US" dirty="0">
              <a:latin typeface="Arial" pitchFamily="34" charset="0"/>
              <a:cs typeface="Arial" pitchFamily="34" charset="0"/>
            </a:endParaRPr>
          </a:p>
          <a:p>
            <a:r>
              <a:rPr lang="en-US" dirty="0">
                <a:latin typeface="Arial" pitchFamily="34" charset="0"/>
                <a:cs typeface="Arial" pitchFamily="34" charset="0"/>
              </a:rPr>
              <a:t>Android Bluetooth API</a:t>
            </a:r>
          </a:p>
          <a:p>
            <a:endParaRPr lang="en-US" dirty="0"/>
          </a:p>
        </p:txBody>
      </p:sp>
    </p:spTree>
    <p:extLst>
      <p:ext uri="{BB962C8B-B14F-4D97-AF65-F5344CB8AC3E}">
        <p14:creationId xmlns:p14="http://schemas.microsoft.com/office/powerpoint/2010/main" xmlns="" val="1164946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Power</a:t>
            </a:r>
            <a:endParaRPr lang="en-US" dirty="0"/>
          </a:p>
        </p:txBody>
      </p:sp>
      <p:sp>
        <p:nvSpPr>
          <p:cNvPr id="8" name="Content Placeholder 4"/>
          <p:cNvSpPr>
            <a:spLocks noGrp="1"/>
          </p:cNvSpPr>
          <p:nvPr>
            <p:ph sz="quarter" idx="2"/>
          </p:nvPr>
        </p:nvSpPr>
        <p:spPr>
          <a:xfrm>
            <a:off x="228600" y="1752600"/>
            <a:ext cx="8610600" cy="4572000"/>
          </a:xfrm>
        </p:spPr>
        <p:txBody>
          <a:bodyPr>
            <a:normAutofit/>
          </a:bodyPr>
          <a:lstStyle/>
          <a:p>
            <a:r>
              <a:rPr lang="en-US" dirty="0" smtClean="0">
                <a:latin typeface="Arial" pitchFamily="34" charset="0"/>
                <a:cs typeface="Arial" pitchFamily="34" charset="0"/>
              </a:rPr>
              <a:t>MirrorMate will operate on any standard 12V automotive charging system with provided adapter.</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MirrorMate requires 3.3V for all components. This voltage will be created by a simple power supply consisting of a commercially available voltage regulator. (LM1085)</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Construction zone beacon requires 5V, it will use multiple LM1084 regulators to power the microcontroller and the large current requirements of the emitters.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Ensures constant voltage for emitters</a:t>
            </a:r>
          </a:p>
          <a:p>
            <a:endParaRPr lang="en-US" dirty="0"/>
          </a:p>
        </p:txBody>
      </p:sp>
    </p:spTree>
    <p:extLst>
      <p:ext uri="{BB962C8B-B14F-4D97-AF65-F5344CB8AC3E}">
        <p14:creationId xmlns:p14="http://schemas.microsoft.com/office/powerpoint/2010/main" xmlns="" val="2491246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Budget and Financing</a:t>
            </a:r>
            <a:endParaRPr lang="en-US" dirty="0"/>
          </a:p>
        </p:txBody>
      </p:sp>
      <p:sp>
        <p:nvSpPr>
          <p:cNvPr id="7" name="Content Placeholder 4"/>
          <p:cNvSpPr>
            <a:spLocks noGrp="1"/>
          </p:cNvSpPr>
          <p:nvPr>
            <p:ph sz="quarter" idx="2"/>
          </p:nvPr>
        </p:nvSpPr>
        <p:spPr>
          <a:xfrm>
            <a:off x="228600" y="1657350"/>
            <a:ext cx="8610600" cy="4667250"/>
          </a:xfrm>
        </p:spPr>
        <p:txBody>
          <a:bodyPr>
            <a:normAutofit/>
          </a:bodyPr>
          <a:lstStyle/>
          <a:p>
            <a:r>
              <a:rPr lang="en-US" dirty="0" smtClean="0">
                <a:latin typeface="Arial" pitchFamily="34" charset="0"/>
                <a:cs typeface="Arial" pitchFamily="34" charset="0"/>
              </a:rPr>
              <a:t>$686.46 spent on the MirrorMate system</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Assistance from family members</a:t>
            </a:r>
          </a:p>
          <a:p>
            <a:pPr lvl="1"/>
            <a:r>
              <a:rPr lang="en-US" dirty="0" smtClean="0">
                <a:latin typeface="Arial" pitchFamily="34" charset="0"/>
                <a:cs typeface="Arial" pitchFamily="34" charset="0"/>
              </a:rPr>
              <a:t>Funded purchase of LCD ($177.00)</a:t>
            </a:r>
          </a:p>
          <a:p>
            <a:endParaRPr lang="en-US" dirty="0" smtClean="0">
              <a:latin typeface="Arial" pitchFamily="34" charset="0"/>
              <a:cs typeface="Arial" pitchFamily="34" charset="0"/>
            </a:endParaRPr>
          </a:p>
          <a:p>
            <a:r>
              <a:rPr lang="en-US" dirty="0" smtClean="0">
                <a:latin typeface="Arial" pitchFamily="34" charset="0"/>
                <a:cs typeface="Arial" pitchFamily="34" charset="0"/>
              </a:rPr>
              <a:t>$509.46 funded by group members</a:t>
            </a:r>
          </a:p>
          <a:p>
            <a:endParaRPr lang="en-US" dirty="0" smtClean="0"/>
          </a:p>
          <a:p>
            <a:endParaRPr lang="en-US" dirty="0" smtClean="0"/>
          </a:p>
          <a:p>
            <a:endParaRPr lang="en-US" dirty="0"/>
          </a:p>
        </p:txBody>
      </p:sp>
    </p:spTree>
    <p:extLst>
      <p:ext uri="{BB962C8B-B14F-4D97-AF65-F5344CB8AC3E}">
        <p14:creationId xmlns:p14="http://schemas.microsoft.com/office/powerpoint/2010/main" xmlns="" val="1848236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1788488374"/>
              </p:ext>
            </p:extLst>
          </p:nvPr>
        </p:nvGraphicFramePr>
        <p:xfrm>
          <a:off x="457200" y="1219200"/>
          <a:ext cx="8229600" cy="5026117"/>
        </p:xfrm>
        <a:graphic>
          <a:graphicData uri="http://schemas.openxmlformats.org/drawingml/2006/table">
            <a:tbl>
              <a:tblPr firstRow="1" bandRow="1">
                <a:tableStyleId>{5C22544A-7EE6-4342-B048-85BDC9FD1C3A}</a:tableStyleId>
              </a:tblPr>
              <a:tblGrid>
                <a:gridCol w="2819919"/>
                <a:gridCol w="3718668"/>
                <a:gridCol w="1691013"/>
              </a:tblGrid>
              <a:tr h="430579">
                <a:tc>
                  <a:txBody>
                    <a:bodyPr/>
                    <a:lstStyle/>
                    <a:p>
                      <a:r>
                        <a:rPr lang="en-US" dirty="0" smtClean="0">
                          <a:latin typeface="Arial" pitchFamily="34" charset="0"/>
                          <a:cs typeface="Arial" pitchFamily="34" charset="0"/>
                        </a:rPr>
                        <a:t>Item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Description</a:t>
                      </a:r>
                      <a:endParaRPr lang="en-US" dirty="0">
                        <a:latin typeface="Arial" pitchFamily="34" charset="0"/>
                        <a:cs typeface="Arial" pitchFamily="34" charset="0"/>
                      </a:endParaRPr>
                    </a:p>
                  </a:txBody>
                  <a:tcPr/>
                </a:tc>
                <a:tc>
                  <a:txBody>
                    <a:bodyPr/>
                    <a:lstStyle/>
                    <a:p>
                      <a:pPr algn="l"/>
                      <a:r>
                        <a:rPr lang="en-US" dirty="0" smtClean="0">
                          <a:latin typeface="Arial" pitchFamily="34" charset="0"/>
                          <a:cs typeface="Arial" pitchFamily="34" charset="0"/>
                        </a:rPr>
                        <a:t>Price</a:t>
                      </a:r>
                      <a:endParaRPr lang="en-US" dirty="0">
                        <a:latin typeface="Arial" pitchFamily="34" charset="0"/>
                        <a:cs typeface="Arial" pitchFamily="34" charset="0"/>
                      </a:endParaRPr>
                    </a:p>
                  </a:txBody>
                  <a:tcPr/>
                </a:tc>
              </a:tr>
              <a:tr h="609987">
                <a:tc>
                  <a:txBody>
                    <a:bodyPr/>
                    <a:lstStyle/>
                    <a:p>
                      <a:r>
                        <a:rPr lang="en-US" sz="1600" b="1" dirty="0" smtClean="0">
                          <a:latin typeface="Arial" pitchFamily="34" charset="0"/>
                          <a:cs typeface="Arial" pitchFamily="34" charset="0"/>
                        </a:rPr>
                        <a:t>Mirror </a:t>
                      </a:r>
                      <a:r>
                        <a:rPr lang="en-US" sz="1600" b="1" baseline="0" dirty="0" smtClean="0">
                          <a:latin typeface="Arial" pitchFamily="34" charset="0"/>
                          <a:cs typeface="Arial" pitchFamily="34" charset="0"/>
                        </a:rPr>
                        <a:t> Hardware </a:t>
                      </a:r>
                      <a:r>
                        <a:rPr lang="en-US" sz="1600" b="1" dirty="0" smtClean="0">
                          <a:latin typeface="Arial" pitchFamily="34" charset="0"/>
                          <a:cs typeface="Arial" pitchFamily="34" charset="0"/>
                        </a:rPr>
                        <a:t>Assembly</a:t>
                      </a:r>
                      <a:endParaRPr lang="en-US" sz="1600" b="1"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Hardware</a:t>
                      </a:r>
                      <a:r>
                        <a:rPr lang="en-US" sz="1600" baseline="0" dirty="0" smtClean="0">
                          <a:latin typeface="Arial" pitchFamily="34" charset="0"/>
                          <a:cs typeface="Arial" pitchFamily="34" charset="0"/>
                        </a:rPr>
                        <a:t> and materials used only in mirror assembly</a:t>
                      </a:r>
                      <a:endParaRPr lang="en-US" sz="16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$265.92</a:t>
                      </a:r>
                    </a:p>
                    <a:p>
                      <a:pPr algn="l" fontAlgn="b"/>
                      <a:endParaRPr lang="en-US" sz="1600" b="0" i="0" u="none" strike="noStrike" dirty="0">
                        <a:solidFill>
                          <a:srgbClr val="000000"/>
                        </a:solidFill>
                        <a:latin typeface="Calibri"/>
                      </a:endParaRPr>
                    </a:p>
                  </a:txBody>
                  <a:tcPr marL="9525" marR="9525" marT="9525" marB="0" anchor="b"/>
                </a:tc>
              </a:tr>
              <a:tr h="733325">
                <a:tc>
                  <a:txBody>
                    <a:bodyPr/>
                    <a:lstStyle/>
                    <a:p>
                      <a:r>
                        <a:rPr lang="en-US" sz="1600" b="1" dirty="0" smtClean="0">
                          <a:latin typeface="Arial" pitchFamily="34" charset="0"/>
                          <a:cs typeface="Arial" pitchFamily="34" charset="0"/>
                        </a:rPr>
                        <a:t>Beacon Hardware</a:t>
                      </a:r>
                      <a:r>
                        <a:rPr lang="en-US" sz="1600" b="1" baseline="0" dirty="0" smtClean="0">
                          <a:latin typeface="Arial" pitchFamily="34" charset="0"/>
                          <a:cs typeface="Arial" pitchFamily="34" charset="0"/>
                        </a:rPr>
                        <a:t> Assembly</a:t>
                      </a:r>
                      <a:endParaRPr lang="en-US" sz="16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Hardware</a:t>
                      </a:r>
                      <a:r>
                        <a:rPr lang="en-US" sz="1600" baseline="0" dirty="0" smtClean="0">
                          <a:latin typeface="Arial" pitchFamily="34" charset="0"/>
                          <a:cs typeface="Arial" pitchFamily="34" charset="0"/>
                        </a:rPr>
                        <a:t> and materials used only in beacon assembly</a:t>
                      </a:r>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txBody>
                  <a:tcPr/>
                </a:tc>
                <a:tc>
                  <a:txBody>
                    <a:bodyPr/>
                    <a:lstStyle/>
                    <a:p>
                      <a:pPr algn="l"/>
                      <a:r>
                        <a:rPr lang="en-US" sz="1600" dirty="0" smtClean="0">
                          <a:latin typeface="Arial" pitchFamily="34" charset="0"/>
                          <a:cs typeface="Arial" pitchFamily="34" charset="0"/>
                        </a:rPr>
                        <a:t>$166.87</a:t>
                      </a:r>
                    </a:p>
                    <a:p>
                      <a:pPr algn="l"/>
                      <a:endParaRPr lang="en-US" sz="1600" dirty="0">
                        <a:latin typeface="Arial" pitchFamily="34" charset="0"/>
                        <a:cs typeface="Arial" pitchFamily="34" charset="0"/>
                      </a:endParaRPr>
                    </a:p>
                  </a:txBody>
                  <a:tcPr/>
                </a:tc>
              </a:tr>
              <a:tr h="692968">
                <a:tc>
                  <a:txBody>
                    <a:bodyPr/>
                    <a:lstStyle/>
                    <a:p>
                      <a:r>
                        <a:rPr lang="en-US" sz="1600" b="1" dirty="0" smtClean="0">
                          <a:latin typeface="Arial" pitchFamily="34" charset="0"/>
                          <a:cs typeface="Arial" pitchFamily="34" charset="0"/>
                        </a:rPr>
                        <a:t>Electrical Components</a:t>
                      </a:r>
                      <a:endParaRPr lang="en-US" sz="1600" b="1"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Components used throughout the project and for testing</a:t>
                      </a:r>
                      <a:endParaRPr lang="en-US" sz="16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$121.73</a:t>
                      </a:r>
                    </a:p>
                    <a:p>
                      <a:pPr algn="l" fontAlgn="b"/>
                      <a:endParaRPr lang="en-US" sz="1600" b="0" i="0" u="none" strike="noStrike" dirty="0">
                        <a:solidFill>
                          <a:srgbClr val="000000"/>
                        </a:solidFill>
                        <a:latin typeface="Calibri"/>
                      </a:endParaRPr>
                    </a:p>
                  </a:txBody>
                  <a:tcPr marL="9525" marR="9525" marT="9525" marB="0" anchor="b"/>
                </a:tc>
              </a:tr>
              <a:tr h="358816">
                <a:tc>
                  <a:txBody>
                    <a:bodyPr/>
                    <a:lstStyle/>
                    <a:p>
                      <a:r>
                        <a:rPr lang="en-US" sz="1600" b="1" dirty="0" smtClean="0">
                          <a:latin typeface="Arial" pitchFamily="34" charset="0"/>
                          <a:cs typeface="Arial" pitchFamily="34" charset="0"/>
                        </a:rPr>
                        <a:t>PCB’s</a:t>
                      </a:r>
                      <a:endParaRPr lang="en-US" sz="1600" b="1"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Cost of MirrorMate and Beacon</a:t>
                      </a:r>
                      <a:r>
                        <a:rPr lang="en-US" sz="1600" baseline="0" dirty="0" smtClean="0">
                          <a:latin typeface="Arial" pitchFamily="34" charset="0"/>
                          <a:cs typeface="Arial" pitchFamily="34" charset="0"/>
                        </a:rPr>
                        <a:t> PCB</a:t>
                      </a:r>
                      <a:endParaRPr lang="en-US" sz="1600" dirty="0">
                        <a:latin typeface="Arial" pitchFamily="34" charset="0"/>
                        <a:cs typeface="Arial" pitchFamily="34" charset="0"/>
                      </a:endParaRPr>
                    </a:p>
                  </a:txBody>
                  <a:tcPr/>
                </a:tc>
                <a:tc>
                  <a:txBody>
                    <a:bodyPr/>
                    <a:lstStyle/>
                    <a:p>
                      <a:pPr algn="l"/>
                      <a:r>
                        <a:rPr lang="en-US" sz="1600" dirty="0" smtClean="0">
                          <a:latin typeface="Arial" pitchFamily="34" charset="0"/>
                          <a:cs typeface="Arial" pitchFamily="34" charset="0"/>
                        </a:rPr>
                        <a:t>$104.39</a:t>
                      </a:r>
                      <a:endParaRPr lang="en-US" sz="1600" dirty="0">
                        <a:latin typeface="Arial" pitchFamily="34" charset="0"/>
                        <a:cs typeface="Arial" pitchFamily="34" charset="0"/>
                      </a:endParaRPr>
                    </a:p>
                  </a:txBody>
                  <a:tcPr/>
                </a:tc>
              </a:tr>
              <a:tr h="519439">
                <a:tc>
                  <a:txBody>
                    <a:bodyPr/>
                    <a:lstStyle/>
                    <a:p>
                      <a:r>
                        <a:rPr lang="en-US" sz="1600" b="1" dirty="0" smtClean="0">
                          <a:latin typeface="Arial" pitchFamily="34" charset="0"/>
                          <a:cs typeface="Arial" pitchFamily="34" charset="0"/>
                        </a:rPr>
                        <a:t>Misc.</a:t>
                      </a:r>
                      <a:endParaRPr lang="en-US" sz="1600" b="1"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Misc. costs (RMA</a:t>
                      </a:r>
                      <a:r>
                        <a:rPr lang="en-US" sz="1600" baseline="0" dirty="0" smtClean="0">
                          <a:latin typeface="Arial" pitchFamily="34" charset="0"/>
                          <a:cs typeface="Arial" pitchFamily="34" charset="0"/>
                        </a:rPr>
                        <a:t> shipping, unused parts)</a:t>
                      </a:r>
                      <a:endParaRPr lang="en-US" sz="1600" dirty="0">
                        <a:latin typeface="Arial" pitchFamily="34" charset="0"/>
                        <a:cs typeface="Arial" pitchFamily="34" charset="0"/>
                      </a:endParaRPr>
                    </a:p>
                  </a:txBody>
                  <a:tcPr/>
                </a:tc>
                <a:tc>
                  <a:txBody>
                    <a:bodyPr/>
                    <a:lstStyle/>
                    <a:p>
                      <a:pPr algn="l"/>
                      <a:r>
                        <a:rPr lang="en-US" sz="1600" dirty="0" smtClean="0">
                          <a:latin typeface="Arial" pitchFamily="34" charset="0"/>
                          <a:cs typeface="Arial" pitchFamily="34" charset="0"/>
                        </a:rPr>
                        <a:t>$27.64</a:t>
                      </a:r>
                      <a:endParaRPr lang="en-US" sz="1600" dirty="0">
                        <a:latin typeface="Arial" pitchFamily="34" charset="0"/>
                        <a:cs typeface="Arial" pitchFamily="34" charset="0"/>
                      </a:endParaRPr>
                    </a:p>
                  </a:txBody>
                  <a:tcPr/>
                </a:tc>
              </a:tr>
              <a:tr h="861157">
                <a:tc>
                  <a:txBody>
                    <a:bodyPr/>
                    <a:lstStyle/>
                    <a:p>
                      <a:pPr algn="l"/>
                      <a:r>
                        <a:rPr lang="en-US" sz="1600" b="1" dirty="0" smtClean="0">
                          <a:latin typeface="Arial" pitchFamily="34" charset="0"/>
                          <a:cs typeface="Arial" pitchFamily="34" charset="0"/>
                        </a:rPr>
                        <a:t>Android OS Device</a:t>
                      </a:r>
                      <a:endParaRPr lang="en-US" sz="16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Motorola Photon 4G,</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Motorola Defy</a:t>
                      </a:r>
                    </a:p>
                    <a:p>
                      <a:pPr algn="l"/>
                      <a:endParaRPr lang="en-US" sz="1600" dirty="0">
                        <a:latin typeface="Arial" pitchFamily="34" charset="0"/>
                        <a:cs typeface="Arial" pitchFamily="34" charset="0"/>
                      </a:endParaRPr>
                    </a:p>
                  </a:txBody>
                  <a:tcPr/>
                </a:tc>
                <a:tc>
                  <a:txBody>
                    <a:bodyPr/>
                    <a:lstStyle/>
                    <a:p>
                      <a:pPr algn="l"/>
                      <a:r>
                        <a:rPr lang="en-US" sz="1600" dirty="0" smtClean="0">
                          <a:latin typeface="Arial" pitchFamily="34" charset="0"/>
                          <a:cs typeface="Arial" pitchFamily="34" charset="0"/>
                        </a:rPr>
                        <a:t>FREE</a:t>
                      </a:r>
                      <a:endParaRPr lang="en-US" sz="1600" dirty="0">
                        <a:latin typeface="Arial" pitchFamily="34" charset="0"/>
                        <a:cs typeface="Arial" pitchFamily="34" charset="0"/>
                      </a:endParaRPr>
                    </a:p>
                  </a:txBody>
                  <a:tcPr/>
                </a:tc>
              </a:tr>
              <a:tr h="670530">
                <a:tc>
                  <a:txBody>
                    <a:bodyPr/>
                    <a:lstStyle/>
                    <a:p>
                      <a:pPr algn="l"/>
                      <a:r>
                        <a:rPr lang="en-US" sz="2000" b="1" dirty="0" smtClean="0">
                          <a:latin typeface="Arial" pitchFamily="34" charset="0"/>
                          <a:cs typeface="Arial" pitchFamily="34" charset="0"/>
                        </a:rPr>
                        <a:t>TOTAL:</a:t>
                      </a:r>
                      <a:endParaRPr lang="en-US" sz="2000" b="1" dirty="0">
                        <a:latin typeface="Arial" pitchFamily="34" charset="0"/>
                        <a:cs typeface="Arial" pitchFamily="34" charset="0"/>
                      </a:endParaRPr>
                    </a:p>
                  </a:txBody>
                  <a:tcPr/>
                </a:tc>
                <a:tc>
                  <a:txBody>
                    <a:bodyPr/>
                    <a:lstStyle/>
                    <a:p>
                      <a:pPr algn="l"/>
                      <a:endParaRPr lang="en-US" sz="2000" dirty="0">
                        <a:latin typeface="Arial" pitchFamily="34" charset="0"/>
                        <a:cs typeface="Arial" pitchFamily="34" charset="0"/>
                      </a:endParaRPr>
                    </a:p>
                  </a:txBody>
                  <a:tcPr/>
                </a:tc>
                <a:tc>
                  <a:txBody>
                    <a:bodyPr/>
                    <a:lstStyle/>
                    <a:p>
                      <a:pPr algn="l"/>
                      <a:r>
                        <a:rPr lang="en-US" sz="2000" dirty="0" smtClean="0">
                          <a:latin typeface="Arial" pitchFamily="34" charset="0"/>
                          <a:cs typeface="Arial" pitchFamily="34" charset="0"/>
                        </a:rPr>
                        <a:t>$686.46</a:t>
                      </a:r>
                      <a:endParaRPr lang="en-US" sz="20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xmlns="" val="1931231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8" name="Content Placeholder 4"/>
          <p:cNvSpPr>
            <a:spLocks noGrp="1"/>
          </p:cNvSpPr>
          <p:nvPr>
            <p:ph sz="quarter" idx="2"/>
          </p:nvPr>
        </p:nvSpPr>
        <p:spPr>
          <a:xfrm>
            <a:off x="228600" y="1828800"/>
            <a:ext cx="8610600" cy="4667250"/>
          </a:xfrm>
        </p:spPr>
        <p:txBody>
          <a:bodyPr>
            <a:normAutofit/>
          </a:bodyPr>
          <a:lstStyle/>
          <a:p>
            <a:r>
              <a:rPr lang="en-US" dirty="0" smtClean="0">
                <a:latin typeface="Arial" pitchFamily="34" charset="0"/>
                <a:cs typeface="Arial" pitchFamily="34" charset="0"/>
              </a:rPr>
              <a:t>2 different types of LEDs were tested to determine optimal beam width to maximize the area of effect of the signal</a:t>
            </a:r>
          </a:p>
          <a:p>
            <a:endParaRPr lang="en-US" dirty="0" smtClean="0">
              <a:latin typeface="Arial" pitchFamily="34" charset="0"/>
              <a:cs typeface="Arial" pitchFamily="34" charset="0"/>
            </a:endParaRPr>
          </a:p>
          <a:p>
            <a:r>
              <a:rPr lang="en-US" dirty="0" smtClean="0">
                <a:latin typeface="Arial" pitchFamily="34" charset="0"/>
                <a:cs typeface="Arial" pitchFamily="34" charset="0"/>
              </a:rPr>
              <a:t>2 TSOP types were compared to determine which would produce a better signal especially in a IR-noisy environment</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Maximum range for the beacon signal to be detected by the mirror in optimal conditions was 950 feet.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Compass headings were verified as correct every 10 degrees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1143000"/>
          </a:xfrm>
        </p:spPr>
        <p:txBody>
          <a:bodyPr>
            <a:normAutofit/>
          </a:bodyPr>
          <a:lstStyle/>
          <a:p>
            <a:r>
              <a:rPr lang="en-US" dirty="0" smtClean="0"/>
              <a:t>Challenges and Lessons Learned</a:t>
            </a:r>
            <a:endParaRPr lang="en-US" dirty="0"/>
          </a:p>
        </p:txBody>
      </p:sp>
      <p:sp>
        <p:nvSpPr>
          <p:cNvPr id="3" name="Content Placeholder 2"/>
          <p:cNvSpPr>
            <a:spLocks noGrp="1"/>
          </p:cNvSpPr>
          <p:nvPr>
            <p:ph idx="1"/>
          </p:nvPr>
        </p:nvSpPr>
        <p:spPr>
          <a:xfrm>
            <a:off x="457200" y="2209800"/>
            <a:ext cx="8229600" cy="4191000"/>
          </a:xfrm>
        </p:spPr>
        <p:txBody>
          <a:bodyPr>
            <a:normAutofit/>
          </a:bodyPr>
          <a:lstStyle/>
          <a:p>
            <a:r>
              <a:rPr lang="en-US" dirty="0" smtClean="0">
                <a:latin typeface="Arial" pitchFamily="34" charset="0"/>
                <a:cs typeface="Arial" pitchFamily="34" charset="0"/>
              </a:rPr>
              <a:t>LCD is difficult to see in daylight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IR range is limited in intense daylight</a:t>
            </a:r>
          </a:p>
          <a:p>
            <a:endParaRPr lang="en-US" dirty="0" smtClean="0">
              <a:latin typeface="Arial" pitchFamily="34" charset="0"/>
              <a:cs typeface="Arial" pitchFamily="34" charset="0"/>
            </a:endParaRPr>
          </a:p>
          <a:p>
            <a:r>
              <a:rPr lang="en-US" dirty="0" smtClean="0">
                <a:latin typeface="Arial" pitchFamily="34" charset="0"/>
                <a:cs typeface="Arial" pitchFamily="34" charset="0"/>
              </a:rPr>
              <a:t>Power supplies need improvement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1143000"/>
          </a:xfrm>
        </p:spPr>
        <p:txBody>
          <a:bodyPr/>
          <a:lstStyle/>
          <a:p>
            <a:r>
              <a:rPr lang="en-US" dirty="0" smtClean="0"/>
              <a:t>Questions</a:t>
            </a:r>
            <a:endParaRPr lang="en-US" dirty="0"/>
          </a:p>
        </p:txBody>
      </p:sp>
      <p:pic>
        <p:nvPicPr>
          <p:cNvPr id="5" name="Content Placeholder 4" descr="Question-Marks.jpg"/>
          <p:cNvPicPr>
            <a:picLocks noGrp="1" noChangeAspect="1"/>
          </p:cNvPicPr>
          <p:nvPr>
            <p:ph idx="1"/>
          </p:nvPr>
        </p:nvPicPr>
        <p:blipFill>
          <a:blip r:embed="rId2" cstate="print"/>
          <a:stretch>
            <a:fillRect/>
          </a:stretch>
        </p:blipFill>
        <p:spPr>
          <a:xfrm>
            <a:off x="2590800" y="1963667"/>
            <a:ext cx="3505199" cy="383253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pPr lvl="0"/>
            <a:r>
              <a:rPr lang="en-US" dirty="0" smtClean="0">
                <a:latin typeface="Arial" pitchFamily="34" charset="0"/>
                <a:cs typeface="Arial" pitchFamily="34" charset="0"/>
              </a:rPr>
              <a:t>Emergency Vehicle Alerts via an already existing system</a:t>
            </a:r>
          </a:p>
          <a:p>
            <a:pPr lvl="0"/>
            <a:r>
              <a:rPr lang="en-US" dirty="0" smtClean="0">
                <a:latin typeface="Arial" pitchFamily="34" charset="0"/>
                <a:cs typeface="Arial" pitchFamily="34" charset="0"/>
              </a:rPr>
              <a:t>Safety in School Zones and Construction Zones</a:t>
            </a:r>
          </a:p>
          <a:p>
            <a:pPr lvl="0"/>
            <a:r>
              <a:rPr lang="en-US" dirty="0" smtClean="0">
                <a:latin typeface="Arial" pitchFamily="34" charset="0"/>
                <a:cs typeface="Arial" pitchFamily="34" charset="0"/>
              </a:rPr>
              <a:t>Navigation Directions</a:t>
            </a:r>
          </a:p>
          <a:p>
            <a:pPr lvl="0"/>
            <a:r>
              <a:rPr lang="en-US" dirty="0" smtClean="0">
                <a:latin typeface="Arial" pitchFamily="34" charset="0"/>
                <a:cs typeface="Arial" pitchFamily="34" charset="0"/>
              </a:rPr>
              <a:t>Driver and Pedestrian safety</a:t>
            </a:r>
          </a:p>
          <a:p>
            <a:pPr lvl="0">
              <a:buNone/>
            </a:pP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2).JPG"/>
          <p:cNvPicPr>
            <a:picLocks noChangeAspect="1"/>
          </p:cNvPicPr>
          <p:nvPr/>
        </p:nvPicPr>
        <p:blipFill>
          <a:blip r:embed="rId3" cstate="print"/>
          <a:srcRect l="4166" t="18760" r="6667" b="19876"/>
          <a:stretch>
            <a:fillRect/>
          </a:stretch>
        </p:blipFill>
        <p:spPr>
          <a:xfrm>
            <a:off x="1066800" y="1689219"/>
            <a:ext cx="7239000" cy="372098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0"/>
            <a:ext cx="8229600" cy="914400"/>
          </a:xfrm>
        </p:spPr>
        <p:txBody>
          <a:bodyPr/>
          <a:lstStyle/>
          <a:p>
            <a:r>
              <a:rPr lang="en-US" dirty="0" smtClean="0"/>
              <a:t>MirrorMate in a Nutshell</a:t>
            </a:r>
            <a:endParaRPr lang="en-US" dirty="0"/>
          </a:p>
        </p:txBody>
      </p:sp>
      <p:pic>
        <p:nvPicPr>
          <p:cNvPr id="1028" name="Picture 4" descr="C:\Users\Teaching\Desktop\mirror mate system image copy.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1752600"/>
            <a:ext cx="5715000" cy="4572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76" y="533400"/>
            <a:ext cx="8229600" cy="1143000"/>
          </a:xfrm>
        </p:spPr>
        <p:txBody>
          <a:bodyPr/>
          <a:lstStyle/>
          <a:p>
            <a:r>
              <a:rPr lang="en-US" dirty="0" smtClean="0"/>
              <a:t>Display and Microcontroller</a:t>
            </a:r>
            <a:endParaRPr lang="en-US" dirty="0"/>
          </a:p>
        </p:txBody>
      </p:sp>
      <p:sp>
        <p:nvSpPr>
          <p:cNvPr id="5" name="Content Placeholder 4"/>
          <p:cNvSpPr>
            <a:spLocks noGrp="1"/>
          </p:cNvSpPr>
          <p:nvPr>
            <p:ph idx="1"/>
          </p:nvPr>
        </p:nvSpPr>
        <p:spPr>
          <a:xfrm>
            <a:off x="2517088" y="6176995"/>
            <a:ext cx="4119776" cy="369531"/>
          </a:xfrm>
        </p:spPr>
        <p:txBody>
          <a:bodyPr>
            <a:normAutofit fontScale="85000" lnSpcReduction="20000"/>
          </a:bodyPr>
          <a:lstStyle/>
          <a:p>
            <a:pPr marL="0" indent="0" algn="ctr">
              <a:buNone/>
            </a:pPr>
            <a:r>
              <a:rPr lang="en-US" dirty="0" smtClean="0"/>
              <a:t>Jerome Yearwood</a:t>
            </a:r>
            <a:endParaRPr lang="en-US" dirty="0"/>
          </a:p>
        </p:txBody>
      </p:sp>
      <p:pic>
        <p:nvPicPr>
          <p:cNvPr id="2051" name="Picture 3" descr="C:\Users\Teaching\Desktop\jerom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745926"/>
            <a:ext cx="5648752" cy="443106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 Display</a:t>
            </a:r>
            <a:endParaRPr lang="en-US" dirty="0"/>
          </a:p>
        </p:txBody>
      </p:sp>
      <p:sp>
        <p:nvSpPr>
          <p:cNvPr id="3" name="Content Placeholder 2"/>
          <p:cNvSpPr>
            <a:spLocks noGrp="1"/>
          </p:cNvSpPr>
          <p:nvPr>
            <p:ph sz="half" idx="1"/>
          </p:nvPr>
        </p:nvSpPr>
        <p:spPr>
          <a:xfrm>
            <a:off x="457200" y="1905000"/>
            <a:ext cx="4343400" cy="4602163"/>
          </a:xfrm>
        </p:spPr>
        <p:txBody>
          <a:bodyPr>
            <a:normAutofit/>
          </a:bodyPr>
          <a:lstStyle/>
          <a:p>
            <a:r>
              <a:rPr lang="en-US" sz="2200" dirty="0" smtClean="0">
                <a:latin typeface="Arial" pitchFamily="34" charset="0"/>
                <a:cs typeface="Arial" pitchFamily="34" charset="0"/>
              </a:rPr>
              <a:t>ez-LCD-301</a:t>
            </a:r>
          </a:p>
          <a:p>
            <a:r>
              <a:rPr lang="en-US" sz="2200" dirty="0" smtClean="0">
                <a:latin typeface="Arial" pitchFamily="34" charset="0"/>
                <a:cs typeface="Arial" pitchFamily="34" charset="0"/>
              </a:rPr>
              <a:t>2.6” TFT LCD color display </a:t>
            </a:r>
          </a:p>
          <a:p>
            <a:r>
              <a:rPr lang="en-US" sz="2200" dirty="0" smtClean="0">
                <a:latin typeface="Arial" pitchFamily="34" charset="0"/>
                <a:cs typeface="Arial" pitchFamily="34" charset="0"/>
              </a:rPr>
              <a:t>400x240 resolution</a:t>
            </a:r>
          </a:p>
          <a:p>
            <a:r>
              <a:rPr lang="en-US" sz="2200" dirty="0">
                <a:latin typeface="Arial" pitchFamily="34" charset="0"/>
                <a:cs typeface="Arial" pitchFamily="34" charset="0"/>
              </a:rPr>
              <a:t>4Mbytes flash memory</a:t>
            </a:r>
          </a:p>
          <a:p>
            <a:r>
              <a:rPr lang="en-US" sz="2200" dirty="0" smtClean="0">
                <a:latin typeface="Arial" pitchFamily="34" charset="0"/>
                <a:cs typeface="Arial" pitchFamily="34" charset="0"/>
              </a:rPr>
              <a:t> 3.3V operating voltage</a:t>
            </a:r>
            <a:endParaRPr lang="en-US" sz="2000" dirty="0" smtClean="0">
              <a:latin typeface="Arial" pitchFamily="34" charset="0"/>
              <a:cs typeface="Arial" pitchFamily="34" charset="0"/>
            </a:endParaRPr>
          </a:p>
          <a:p>
            <a:r>
              <a:rPr lang="en-US" sz="2200" dirty="0" smtClean="0">
                <a:latin typeface="Arial" pitchFamily="34" charset="0"/>
                <a:cs typeface="Arial" pitchFamily="34" charset="0"/>
              </a:rPr>
              <a:t>Programs in ASCII</a:t>
            </a:r>
          </a:p>
          <a:p>
            <a:r>
              <a:rPr lang="en-US" sz="2200" dirty="0" smtClean="0">
                <a:latin typeface="Arial" pitchFamily="34" charset="0"/>
                <a:cs typeface="Arial" pitchFamily="34" charset="0"/>
              </a:rPr>
              <a:t>Serial TTL interface</a:t>
            </a:r>
            <a:endParaRPr lang="en-US" sz="2200" dirty="0">
              <a:latin typeface="Arial" pitchFamily="34" charset="0"/>
              <a:cs typeface="Arial" pitchFamily="34" charset="0"/>
            </a:endParaRP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680366" y="1676400"/>
            <a:ext cx="4248628" cy="2971800"/>
          </a:xfrm>
          <a:prstGeom prst="rect">
            <a:avLst/>
          </a:prstGeom>
          <a:noFill/>
          <a:ln w="9525">
            <a:noFill/>
            <a:miter lim="800000"/>
            <a:headEnd/>
            <a:tailEnd/>
          </a:ln>
        </p:spPr>
      </p:pic>
    </p:spTree>
    <p:extLst>
      <p:ext uri="{BB962C8B-B14F-4D97-AF65-F5344CB8AC3E}">
        <p14:creationId xmlns:p14="http://schemas.microsoft.com/office/powerpoint/2010/main" xmlns="" val="1936490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66800" y="838200"/>
            <a:ext cx="7010400" cy="5190907"/>
          </a:xfrm>
          <a:prstGeom prst="rect">
            <a:avLst/>
          </a:prstGeom>
          <a:noFill/>
          <a:ln w="9525">
            <a:noFill/>
            <a:miter lim="800000"/>
            <a:headEnd/>
            <a:tailEnd/>
          </a:ln>
        </p:spPr>
      </p:pic>
    </p:spTree>
    <p:extLst>
      <p:ext uri="{BB962C8B-B14F-4D97-AF65-F5344CB8AC3E}">
        <p14:creationId xmlns:p14="http://schemas.microsoft.com/office/powerpoint/2010/main" xmlns="" val="31965092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857</TotalTime>
  <Words>1978</Words>
  <Application>Microsoft Office PowerPoint</Application>
  <PresentationFormat>On-screen Show (4:3)</PresentationFormat>
  <Paragraphs>292</Paragraphs>
  <Slides>37</Slides>
  <Notes>21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Flow</vt:lpstr>
      <vt:lpstr>Visio</vt:lpstr>
      <vt:lpstr>Slide 1</vt:lpstr>
      <vt:lpstr>Slide 2</vt:lpstr>
      <vt:lpstr>Slide 3</vt:lpstr>
      <vt:lpstr>Goals</vt:lpstr>
      <vt:lpstr>Slide 5</vt:lpstr>
      <vt:lpstr>MirrorMate in a Nutshell</vt:lpstr>
      <vt:lpstr>Display and Microcontroller</vt:lpstr>
      <vt:lpstr>LCD Display</vt:lpstr>
      <vt:lpstr>Slide 9</vt:lpstr>
      <vt:lpstr>Slide 10</vt:lpstr>
      <vt:lpstr>LCD TTL Serial Interface</vt:lpstr>
      <vt:lpstr>Widgets BUTTON {id} {X} {Y} {Width} {Height} {Options} {Align} {Radius} {Theme} {StringID} STRING 0 ON BUTTON 1 10 10 100 100 1 0 10 2 0</vt:lpstr>
      <vt:lpstr>Slide 13</vt:lpstr>
      <vt:lpstr>Microcontroller (PIC18F26K22)</vt:lpstr>
      <vt:lpstr>Infrared Systems</vt:lpstr>
      <vt:lpstr>What is Opticom?</vt:lpstr>
      <vt:lpstr>Reduced speed zone beacon</vt:lpstr>
      <vt:lpstr>Beacon details</vt:lpstr>
      <vt:lpstr>MirrorMate IR receiver</vt:lpstr>
      <vt:lpstr>Slide 20</vt:lpstr>
      <vt:lpstr>MirrorMate Subsystems </vt:lpstr>
      <vt:lpstr>Bluetooth Hardware</vt:lpstr>
      <vt:lpstr>Slide 23</vt:lpstr>
      <vt:lpstr>Compass </vt:lpstr>
      <vt:lpstr>Temperature sensor MCP9701</vt:lpstr>
      <vt:lpstr>Sensor Transfer Function</vt:lpstr>
      <vt:lpstr>Android Development Phones</vt:lpstr>
      <vt:lpstr>Android Application</vt:lpstr>
      <vt:lpstr>Slide 29</vt:lpstr>
      <vt:lpstr>Android Development</vt:lpstr>
      <vt:lpstr>Android Development</vt:lpstr>
      <vt:lpstr>Power</vt:lpstr>
      <vt:lpstr>Budget and Financing</vt:lpstr>
      <vt:lpstr>Budget</vt:lpstr>
      <vt:lpstr>Testing</vt:lpstr>
      <vt:lpstr>Challenges and Lessons Learned</vt:lpstr>
      <vt:lpstr>Questions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Mirror Mate Group 9</dc:title>
  <dc:creator>Ryan</dc:creator>
  <cp:lastModifiedBy>home</cp:lastModifiedBy>
  <cp:revision>99</cp:revision>
  <dcterms:created xsi:type="dcterms:W3CDTF">2013-01-25T19:26:13Z</dcterms:created>
  <dcterms:modified xsi:type="dcterms:W3CDTF">2013-04-17T17:20:37Z</dcterms:modified>
</cp:coreProperties>
</file>